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 id="2147483768" r:id="rId11"/>
    <p:sldMasterId id="2147483780" r:id="rId12"/>
    <p:sldMasterId id="2147483792" r:id="rId13"/>
  </p:sld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8.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51981946"/>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47158126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020068492"/>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140451359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84093337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75688543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54201677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235969581"/>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52825050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121271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710086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65655643"/>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64434990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14086559"/>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43117388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77372827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1267023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340758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577176773"/>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17437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403832321"/>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75439714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53765949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379765490"/>
      </p:ext>
    </p:extLst>
  </p:cSld>
  <p:clrMapOvr>
    <a:overrideClrMapping bg1="lt1" tx1="dk1" bg2="lt2" tx2="dk2" accent1="accent1" accent2="accent2" accent3="accent3" accent4="accent4" accent5="accent5" accent6="accent6" hlink="hlink" folHlink="folHlink"/>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00926684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089395207"/>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42251230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80243243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06827291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870039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3668956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751743344"/>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3054797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90136113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53306633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862706227"/>
      </p:ext>
    </p:extLst>
  </p:cSld>
  <p:clrMapOvr>
    <a:overrideClrMapping bg1="lt1" tx1="dk1" bg2="lt2" tx2="dk2" accent1="accent1" accent2="accent2" accent3="accent3" accent4="accent4" accent5="accent5" accent6="accent6" hlink="hlink" folHlink="folHlink"/>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26969877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973768655"/>
      </p:ext>
    </p:extLst>
  </p:cSld>
  <p:clrMapOvr>
    <a:overrideClrMapping bg1="dk1" tx1="lt1" bg2="dk2" tx2="lt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9409968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38839656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87028831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20742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372094756"/>
      </p:ext>
    </p:extLst>
  </p:cSld>
  <p:clrMapOvr>
    <a:overrideClrMapping bg1="dk1" tx1="lt1" bg2="dk2" tx2="lt2" accent1="accent1" accent2="accent2" accent3="accent3" accent4="accent4" accent5="accent5" accent6="accent6" hlink="hlink" folHlink="folHlink"/>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743883161"/>
      </p:ext>
    </p:extLst>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574264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94992121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087076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520760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53542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839056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555438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80598195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739099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01942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7646475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913004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8306733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21509444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0128998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824480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8256670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2396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871566969"/>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7493622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1030288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585476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79251350"/>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06545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64982155"/>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5111733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3849684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71192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240592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38711117"/>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0532244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363479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625700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948547796"/>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2426162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5325727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2560214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37918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1773895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821146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75373995"/>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5845240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678761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718847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58634945"/>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526986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402753819"/>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29592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5611576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20611022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3086409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521043345"/>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69809761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82788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51691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31757168"/>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83371848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8438588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1972799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111994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8815544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7948080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672699330"/>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79550612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7212651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1328439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76910563"/>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221931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560265809"/>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59842233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108005170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3276489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83915220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731758483"/>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94609487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5951451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844446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94095083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2110693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55306283"/>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69841977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152547222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4903123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6025562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532771468"/>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85204505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9578006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56644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29511628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12030232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09549453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75731033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602341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6128988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9754244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2116548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26282199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40143578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1359314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3476193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154984"/>
          </a:xfrm>
          <a:prstGeom prst="rect">
            <a:avLst/>
          </a:prstGeom>
          <a:noFill/>
        </p:spPr>
        <p:txBody>
          <a:bodyPr wrap="square" rtlCol="1">
            <a:spAutoFit/>
          </a:bodyPr>
          <a:lstStyle/>
          <a:p>
            <a:pPr algn="ctr"/>
            <a:r>
              <a:rPr lang="en-US" sz="3200" b="1" dirty="0"/>
              <a:t>TESTING SPELLING BY DICTATION </a:t>
            </a:r>
          </a:p>
          <a:p>
            <a:pPr algn="ctr"/>
            <a:r>
              <a:rPr lang="en-US" sz="4000" dirty="0" smtClean="0">
                <a:solidFill>
                  <a:prstClr val="black"/>
                </a:solidFill>
              </a:rPr>
              <a:t>Fourth </a:t>
            </a:r>
            <a:r>
              <a:rPr lang="en-US" sz="4000" dirty="0" smtClean="0">
                <a:solidFill>
                  <a:prstClr val="black"/>
                </a:solidFill>
              </a:rPr>
              <a:t>grade </a:t>
            </a:r>
          </a:p>
          <a:p>
            <a:pPr algn="ctr"/>
            <a:r>
              <a:rPr lang="en-US" sz="4000" dirty="0" smtClean="0">
                <a:solidFill>
                  <a:prstClr val="black"/>
                </a:solidFill>
              </a:rPr>
              <a:t>English department </a:t>
            </a:r>
          </a:p>
          <a:p>
            <a:pPr algn="l"/>
            <a:r>
              <a:rPr lang="en-US" sz="3600" dirty="0" smtClean="0">
                <a:solidFill>
                  <a:prstClr val="black"/>
                </a:solidFill>
              </a:rPr>
              <a:t> College of Education ((for hum sciences))</a:t>
            </a:r>
          </a:p>
          <a:p>
            <a:pPr algn="ctr"/>
            <a:endParaRPr lang="en-US" sz="3600" dirty="0" smtClean="0">
              <a:solidFill>
                <a:prstClr val="black"/>
              </a:solidFill>
            </a:endParaRPr>
          </a:p>
          <a:p>
            <a:pPr algn="ctr"/>
            <a:r>
              <a:rPr lang="en-US" sz="4000" dirty="0" smtClean="0">
                <a:solidFill>
                  <a:srgbClr val="FE8637">
                    <a:lumMod val="75000"/>
                  </a:srgbClr>
                </a:solidFill>
              </a:rPr>
              <a:t>Lecture </a:t>
            </a:r>
            <a:r>
              <a:rPr lang="en-US" sz="4000" dirty="0" smtClean="0">
                <a:solidFill>
                  <a:srgbClr val="FE8637">
                    <a:lumMod val="75000"/>
                  </a:srgbClr>
                </a:solidFill>
              </a:rPr>
              <a:t>11</a:t>
            </a:r>
            <a:endParaRPr lang="en-US" sz="4000" dirty="0">
              <a:solidFill>
                <a:srgbClr val="FE8637">
                  <a:lumMod val="75000"/>
                </a:srgbClr>
              </a:solidFill>
            </a:endParaRPr>
          </a:p>
          <a:p>
            <a:pPr algn="ctr"/>
            <a:endParaRPr lang="ar-IQ" sz="4000" dirty="0">
              <a:solidFill>
                <a:prstClr val="black"/>
              </a:solidFill>
            </a:endParaRPr>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2660054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5516" y="116632"/>
            <a:ext cx="8568952" cy="2862322"/>
          </a:xfrm>
          <a:prstGeom prst="rect">
            <a:avLst/>
          </a:prstGeom>
          <a:solidFill>
            <a:schemeClr val="bg1">
              <a:lumMod val="95000"/>
            </a:schemeClr>
          </a:solidFill>
        </p:spPr>
        <p:txBody>
          <a:bodyPr wrap="square">
            <a:spAutoFit/>
          </a:bodyPr>
          <a:lstStyle/>
          <a:p>
            <a:pPr algn="l" rtl="0"/>
            <a:r>
              <a:rPr lang="en-US" b="1" dirty="0" smtClean="0">
                <a:solidFill>
                  <a:prstClr val="black"/>
                </a:solidFill>
              </a:rPr>
              <a:t>                                                   Сар                         G                         G</a:t>
            </a:r>
          </a:p>
          <a:p>
            <a:pPr algn="l" rtl="0"/>
            <a:r>
              <a:rPr lang="en-US" b="1" dirty="0" smtClean="0">
                <a:solidFill>
                  <a:prstClr val="black"/>
                </a:solidFill>
              </a:rPr>
              <a:t>My name^Meena </a:t>
            </a:r>
            <a:r>
              <a:rPr lang="en-US" b="1" dirty="0">
                <a:solidFill>
                  <a:prstClr val="black"/>
                </a:solidFill>
              </a:rPr>
              <a:t>Auf. I am iraqi and live in the Baghdad, I am having</a:t>
            </a:r>
          </a:p>
          <a:p>
            <a:pPr algn="l" rtl="0"/>
            <a:r>
              <a:rPr lang="en-US" b="1" dirty="0" smtClean="0">
                <a:solidFill>
                  <a:prstClr val="black"/>
                </a:solidFill>
              </a:rPr>
              <a:t>                                                                      G                         S</a:t>
            </a:r>
            <a:endParaRPr lang="en-US" b="1" dirty="0">
              <a:solidFill>
                <a:prstClr val="black"/>
              </a:solidFill>
            </a:endParaRPr>
          </a:p>
          <a:p>
            <a:pPr algn="l" rtl="0"/>
            <a:r>
              <a:rPr lang="en-US" b="1" dirty="0">
                <a:solidFill>
                  <a:prstClr val="black"/>
                </a:solidFill>
              </a:rPr>
              <a:t>fifteen years old. </a:t>
            </a:r>
            <a:r>
              <a:rPr lang="en-US" b="1" dirty="0" smtClean="0">
                <a:solidFill>
                  <a:prstClr val="black"/>
                </a:solidFill>
              </a:rPr>
              <a:t>I^ ve </a:t>
            </a:r>
            <a:r>
              <a:rPr lang="en-US" b="1" dirty="0">
                <a:solidFill>
                  <a:prstClr val="black"/>
                </a:solidFill>
              </a:rPr>
              <a:t>got two brothers, one sister. My elder brather </a:t>
            </a:r>
            <a:r>
              <a:rPr lang="en-US" b="1" dirty="0" smtClean="0">
                <a:solidFill>
                  <a:prstClr val="black"/>
                </a:solidFill>
              </a:rPr>
              <a:t>is</a:t>
            </a:r>
            <a:endParaRPr lang="en-US" b="1" dirty="0">
              <a:solidFill>
                <a:prstClr val="black"/>
              </a:solidFill>
            </a:endParaRPr>
          </a:p>
          <a:p>
            <a:pPr algn="l" rtl="0"/>
            <a:r>
              <a:rPr lang="en-US" b="1" dirty="0" smtClean="0">
                <a:solidFill>
                  <a:prstClr val="black"/>
                </a:solidFill>
              </a:rPr>
              <a:t>                                                                                                          Art</a:t>
            </a:r>
          </a:p>
          <a:p>
            <a:pPr algn="l" rtl="0"/>
            <a:r>
              <a:rPr lang="en-US" b="1" dirty="0" smtClean="0">
                <a:solidFill>
                  <a:prstClr val="black"/>
                </a:solidFill>
              </a:rPr>
              <a:t>"</a:t>
            </a:r>
            <a:r>
              <a:rPr lang="en-US" b="1" dirty="0">
                <a:solidFill>
                  <a:prstClr val="black"/>
                </a:solidFill>
              </a:rPr>
              <a:t>engineer and the another is a student. My sister is teacher in a</a:t>
            </a:r>
          </a:p>
          <a:p>
            <a:pPr algn="l" rtl="0"/>
            <a:r>
              <a:rPr lang="en-US" b="1" dirty="0" smtClean="0">
                <a:solidFill>
                  <a:prstClr val="black"/>
                </a:solidFill>
              </a:rPr>
              <a:t>          S                 P  </a:t>
            </a:r>
            <a:endParaRPr lang="en-US" b="1" dirty="0">
              <a:solidFill>
                <a:prstClr val="black"/>
              </a:solidFill>
            </a:endParaRPr>
          </a:p>
          <a:p>
            <a:pPr algn="l" rtl="0"/>
            <a:r>
              <a:rPr lang="en-US" b="1" dirty="0" smtClean="0">
                <a:solidFill>
                  <a:prstClr val="black"/>
                </a:solidFill>
              </a:rPr>
              <a:t>elementery schools ^</a:t>
            </a: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
        <p:nvSpPr>
          <p:cNvPr id="3" name="مستطيل 2"/>
          <p:cNvSpPr/>
          <p:nvPr/>
        </p:nvSpPr>
        <p:spPr>
          <a:xfrm>
            <a:off x="291530" y="3068960"/>
            <a:ext cx="8216924" cy="2862322"/>
          </a:xfrm>
          <a:prstGeom prst="rect">
            <a:avLst/>
          </a:prstGeom>
        </p:spPr>
        <p:txBody>
          <a:bodyPr wrap="square">
            <a:spAutoFit/>
          </a:bodyPr>
          <a:lstStyle/>
          <a:p>
            <a:pPr algn="l" rtl="0"/>
            <a:r>
              <a:rPr lang="en-US" dirty="0">
                <a:solidFill>
                  <a:prstClr val="black"/>
                </a:solidFill>
              </a:rPr>
              <a:t>Most teachers use a correction code when they mark written work! so that the student can do some self-correction. The teacher can devise his own symbols. For example, in the previous text the teacher can write above the word iraqi either </a:t>
            </a:r>
            <a:r>
              <a:rPr lang="en-US" b="1" dirty="0">
                <a:solidFill>
                  <a:prstClr val="black"/>
                </a:solidFill>
              </a:rPr>
              <a:t>C</a:t>
            </a:r>
            <a:r>
              <a:rPr lang="en-US" dirty="0">
                <a:solidFill>
                  <a:prstClr val="black"/>
                </a:solidFill>
              </a:rPr>
              <a:t> or </a:t>
            </a:r>
            <a:r>
              <a:rPr lang="en-US" b="1" dirty="0">
                <a:solidFill>
                  <a:prstClr val="black"/>
                </a:solidFill>
              </a:rPr>
              <a:t>Cap</a:t>
            </a:r>
            <a:r>
              <a:rPr lang="en-US" dirty="0">
                <a:solidFill>
                  <a:prstClr val="black"/>
                </a:solidFill>
              </a:rPr>
              <a:t> to indicate that a capital letter is required for this word. Similarly, for an incorrectly spelled word he can use </a:t>
            </a:r>
            <a:r>
              <a:rPr lang="en-US" b="1" dirty="0">
                <a:solidFill>
                  <a:prstClr val="black"/>
                </a:solidFill>
              </a:rPr>
              <a:t>S</a:t>
            </a:r>
            <a:r>
              <a:rPr lang="en-US" dirty="0">
                <a:solidFill>
                  <a:prstClr val="black"/>
                </a:solidFill>
              </a:rPr>
              <a:t> to refer to incorrect </a:t>
            </a:r>
            <a:r>
              <a:rPr lang="en-US" dirty="0" smtClean="0">
                <a:solidFill>
                  <a:prstClr val="black"/>
                </a:solidFill>
              </a:rPr>
              <a:t>spelling . the </a:t>
            </a:r>
            <a:r>
              <a:rPr lang="en-US" dirty="0">
                <a:solidFill>
                  <a:prstClr val="black"/>
                </a:solidFill>
              </a:rPr>
              <a:t>letter </a:t>
            </a:r>
            <a:r>
              <a:rPr lang="en-US" b="1" dirty="0">
                <a:solidFill>
                  <a:prstClr val="black"/>
                </a:solidFill>
              </a:rPr>
              <a:t>G</a:t>
            </a:r>
            <a:r>
              <a:rPr lang="en-US" dirty="0">
                <a:solidFill>
                  <a:prstClr val="black"/>
                </a:solidFill>
              </a:rPr>
              <a:t> refers to an error </a:t>
            </a:r>
            <a:r>
              <a:rPr lang="en-US" dirty="0" smtClean="0">
                <a:solidFill>
                  <a:prstClr val="black"/>
                </a:solidFill>
              </a:rPr>
              <a:t>in grammar .This can be replaced by </a:t>
            </a:r>
            <a:r>
              <a:rPr lang="en-US" b="1" dirty="0" smtClean="0">
                <a:solidFill>
                  <a:prstClr val="black"/>
                </a:solidFill>
              </a:rPr>
              <a:t>Wt</a:t>
            </a:r>
            <a:r>
              <a:rPr lang="en-US" dirty="0" smtClean="0">
                <a:solidFill>
                  <a:prstClr val="black"/>
                </a:solidFill>
              </a:rPr>
              <a:t> </a:t>
            </a:r>
            <a:r>
              <a:rPr lang="en-US" dirty="0">
                <a:solidFill>
                  <a:prstClr val="black"/>
                </a:solidFill>
              </a:rPr>
              <a:t>for wrong tense, </a:t>
            </a:r>
            <a:r>
              <a:rPr lang="en-US" b="1" dirty="0">
                <a:solidFill>
                  <a:prstClr val="black"/>
                </a:solidFill>
              </a:rPr>
              <a:t>Art</a:t>
            </a:r>
            <a:r>
              <a:rPr lang="en-US" dirty="0">
                <a:solidFill>
                  <a:prstClr val="black"/>
                </a:solidFill>
              </a:rPr>
              <a:t> for an article, and table shows some possibilities.</a:t>
            </a:r>
          </a:p>
          <a:p>
            <a:pPr algn="l"/>
            <a:r>
              <a:rPr lang="en-US" dirty="0">
                <a:solidFill>
                  <a:prstClr val="black"/>
                </a:solidFill>
              </a:rPr>
              <a:t/>
            </a:r>
            <a:br>
              <a:rPr lang="en-US" dirty="0">
                <a:solidFill>
                  <a:prstClr val="black"/>
                </a:solidFill>
              </a:rPr>
            </a:br>
            <a:endParaRPr lang="ar-IQ" dirty="0">
              <a:solidFill>
                <a:prstClr val="black"/>
              </a:solidFill>
            </a:endParaRPr>
          </a:p>
        </p:txBody>
      </p:sp>
    </p:spTree>
    <p:extLst>
      <p:ext uri="{BB962C8B-B14F-4D97-AF65-F5344CB8AC3E}">
        <p14:creationId xmlns:p14="http://schemas.microsoft.com/office/powerpoint/2010/main" val="852018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069307727"/>
              </p:ext>
            </p:extLst>
          </p:nvPr>
        </p:nvGraphicFramePr>
        <p:xfrm>
          <a:off x="395536" y="188640"/>
          <a:ext cx="6096000" cy="5979008"/>
        </p:xfrm>
        <a:graphic>
          <a:graphicData uri="http://schemas.openxmlformats.org/drawingml/2006/table">
            <a:tbl>
              <a:tblPr rtl="1" firstRow="1" bandRow="1">
                <a:tableStyleId>{5940675A-B579-460E-94D1-54222C63F5DA}</a:tableStyleId>
              </a:tblPr>
              <a:tblGrid>
                <a:gridCol w="5189712"/>
                <a:gridCol w="906288"/>
              </a:tblGrid>
              <a:tr h="427072">
                <a:tc>
                  <a:txBody>
                    <a:bodyPr/>
                    <a:lstStyle/>
                    <a:p>
                      <a:pPr algn="ctr" rtl="1"/>
                      <a:r>
                        <a:rPr lang="en-US" dirty="0" smtClean="0"/>
                        <a:t>Error</a:t>
                      </a:r>
                      <a:r>
                        <a:rPr lang="en-US" baseline="0" dirty="0" smtClean="0"/>
                        <a:t> indicated</a:t>
                      </a:r>
                      <a:endParaRPr lang="ar-IQ" dirty="0"/>
                    </a:p>
                  </a:txBody>
                  <a:tcPr/>
                </a:tc>
                <a:tc>
                  <a:txBody>
                    <a:bodyPr/>
                    <a:lstStyle/>
                    <a:p>
                      <a:pPr rtl="1"/>
                      <a:r>
                        <a:rPr lang="en-US" dirty="0" smtClean="0"/>
                        <a:t>Mark</a:t>
                      </a:r>
                      <a:endParaRPr lang="ar-IQ" dirty="0"/>
                    </a:p>
                  </a:txBody>
                  <a:tcPr/>
                </a:tc>
              </a:tr>
              <a:tr h="427072">
                <a:tc>
                  <a:txBody>
                    <a:bodyPr/>
                    <a:lstStyle/>
                    <a:p>
                      <a:pPr algn="l" rtl="1"/>
                      <a:r>
                        <a:rPr lang="en-US" dirty="0" smtClean="0"/>
                        <a:t>A letter or word is missing</a:t>
                      </a:r>
                      <a:endParaRPr lang="ar-IQ" dirty="0"/>
                    </a:p>
                  </a:txBody>
                  <a:tcPr/>
                </a:tc>
                <a:tc>
                  <a:txBody>
                    <a:bodyPr/>
                    <a:lstStyle/>
                    <a:p>
                      <a:pPr rtl="1"/>
                      <a:r>
                        <a:rPr lang="en-US" dirty="0" smtClean="0"/>
                        <a:t>^</a:t>
                      </a:r>
                      <a:endParaRPr lang="ar-IQ" dirty="0"/>
                    </a:p>
                  </a:txBody>
                  <a:tcPr/>
                </a:tc>
              </a:tr>
              <a:tr h="427072">
                <a:tc>
                  <a:txBody>
                    <a:bodyPr/>
                    <a:lstStyle/>
                    <a:p>
                      <a:pPr algn="l" rtl="1"/>
                      <a:r>
                        <a:rPr lang="en-US" dirty="0" smtClean="0"/>
                        <a:t>Start a new paragraph</a:t>
                      </a:r>
                      <a:endParaRPr lang="ar-IQ" dirty="0"/>
                    </a:p>
                  </a:txBody>
                  <a:tcPr/>
                </a:tc>
                <a:tc>
                  <a:txBody>
                    <a:bodyPr/>
                    <a:lstStyle/>
                    <a:p>
                      <a:pPr rtl="1"/>
                      <a:r>
                        <a:rPr lang="en-US" dirty="0" smtClean="0"/>
                        <a:t>|</a:t>
                      </a:r>
                      <a:endParaRPr lang="ar-IQ" dirty="0"/>
                    </a:p>
                  </a:txBody>
                  <a:tcPr/>
                </a:tc>
              </a:tr>
              <a:tr h="427072">
                <a:tc>
                  <a:txBody>
                    <a:bodyPr/>
                    <a:lstStyle/>
                    <a:p>
                      <a:pPr algn="l" rtl="1"/>
                      <a:r>
                        <a:rPr lang="en-US" dirty="0" smtClean="0"/>
                        <a:t>Start a new paragraph</a:t>
                      </a:r>
                      <a:endParaRPr lang="ar-IQ" dirty="0"/>
                    </a:p>
                  </a:txBody>
                  <a:tcPr/>
                </a:tc>
                <a:tc>
                  <a:txBody>
                    <a:bodyPr/>
                    <a:lstStyle/>
                    <a:p>
                      <a:pPr rtl="1"/>
                      <a:r>
                        <a:rPr lang="en-US" dirty="0" smtClean="0"/>
                        <a:t>//</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Grammar error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G</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Spelling error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S</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Capital letter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Cap</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Punctuation error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P</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Verb</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V</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Preposition</a:t>
                      </a:r>
                      <a:endParaRPr kumimoji="0" lang="ar-IQ" sz="1800" b="0" i="0" u="none" strike="noStrike" kern="1200" dirty="0" smtClean="0">
                        <a:solidFill>
                          <a:schemeClr val="tx1"/>
                        </a:solidFill>
                        <a:effectLst/>
                        <a:latin typeface="+mn-lt"/>
                        <a:ea typeface="+mn-ea"/>
                        <a:cs typeface="+mn-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Pre</a:t>
                      </a:r>
                      <a:endParaRPr lang="ar-IQ" dirty="0" smtClean="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Error with articles (a, an, the)</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Art</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Countable/uncountable error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kumimoji="0" lang="en-US" sz="1800" b="0" i="0" u="none" strike="noStrike" kern="1200" dirty="0" smtClean="0">
                          <a:solidFill>
                            <a:schemeClr val="tx1"/>
                          </a:solidFill>
                          <a:effectLst/>
                          <a:latin typeface="+mn-lt"/>
                          <a:ea typeface="+mn-ea"/>
                          <a:cs typeface="+mn-cs"/>
                        </a:rPr>
                        <a:t>c /unc</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Wrong word order</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kumimoji="0" lang="en-US" sz="1800" b="0" i="1" u="none" strike="noStrike" kern="1200" dirty="0" smtClean="0">
                          <a:solidFill>
                            <a:schemeClr val="tx1"/>
                          </a:solidFill>
                          <a:effectLst/>
                          <a:latin typeface="+mn-lt"/>
                          <a:ea typeface="+mn-ea"/>
                          <a:cs typeface="+mn-cs"/>
                        </a:rPr>
                        <a:t>Wo</a:t>
                      </a:r>
                      <a:endParaRPr lang="ar-IQ" dirty="0"/>
                    </a:p>
                  </a:txBody>
                  <a:tcPr/>
                </a:tc>
              </a:tr>
              <a:tr h="427072">
                <a:tc>
                  <a:txBody>
                    <a:bodyPr/>
                    <a:lstStyle/>
                    <a:p>
                      <a:pPr algn="l" rtl="1"/>
                      <a:r>
                        <a:rPr kumimoji="0" lang="en-US" sz="1800" b="0" i="0" u="none" strike="noStrike" kern="1200" dirty="0" smtClean="0">
                          <a:solidFill>
                            <a:schemeClr val="tx1"/>
                          </a:solidFill>
                          <a:effectLst/>
                          <a:latin typeface="+mn-lt"/>
                          <a:ea typeface="+mn-ea"/>
                          <a:cs typeface="+mn-cs"/>
                        </a:rPr>
                        <a:t>Wrong word</a:t>
                      </a:r>
                      <a:endParaRPr kumimoji="0" lang="ar-IQ" sz="1800" b="0" i="0" u="none" strike="noStrike" kern="1200" dirty="0" smtClean="0">
                        <a:solidFill>
                          <a:schemeClr val="tx1"/>
                        </a:solidFill>
                        <a:effectLst/>
                        <a:latin typeface="+mn-lt"/>
                        <a:ea typeface="+mn-ea"/>
                        <a:cs typeface="+mn-cs"/>
                      </a:endParaRPr>
                    </a:p>
                  </a:txBody>
                  <a:tcPr/>
                </a:tc>
                <a:tc>
                  <a:txBody>
                    <a:bodyPr/>
                    <a:lstStyle/>
                    <a:p>
                      <a:pPr rtl="1"/>
                      <a:r>
                        <a:rPr lang="en-US" dirty="0" smtClean="0"/>
                        <a:t>Ww</a:t>
                      </a:r>
                      <a:endParaRPr lang="ar-IQ" dirty="0"/>
                    </a:p>
                  </a:txBody>
                  <a:tcPr/>
                </a:tc>
              </a:tr>
            </a:tbl>
          </a:graphicData>
        </a:graphic>
      </p:graphicFrame>
    </p:spTree>
    <p:extLst>
      <p:ext uri="{BB962C8B-B14F-4D97-AF65-F5344CB8AC3E}">
        <p14:creationId xmlns:p14="http://schemas.microsoft.com/office/powerpoint/2010/main" val="3283186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832348832"/>
              </p:ext>
            </p:extLst>
          </p:nvPr>
        </p:nvGraphicFramePr>
        <p:xfrm>
          <a:off x="467544" y="444272"/>
          <a:ext cx="6096000" cy="2225040"/>
        </p:xfrm>
        <a:graphic>
          <a:graphicData uri="http://schemas.openxmlformats.org/drawingml/2006/table">
            <a:tbl>
              <a:tblPr rtl="1" firstRow="1" bandRow="1">
                <a:tableStyleId>{5940675A-B579-460E-94D1-54222C63F5DA}</a:tableStyleId>
              </a:tblPr>
              <a:tblGrid>
                <a:gridCol w="5367512"/>
                <a:gridCol w="728488"/>
              </a:tblGrid>
              <a:tr h="370840">
                <a:tc>
                  <a:txBody>
                    <a:bodyPr/>
                    <a:lstStyle/>
                    <a:p>
                      <a:pPr algn="l" rtl="1"/>
                      <a:r>
                        <a:rPr kumimoji="0" lang="en-US" sz="1800" b="0" i="0" u="none" strike="noStrike" kern="1200" dirty="0" smtClean="0">
                          <a:solidFill>
                            <a:schemeClr val="tx1"/>
                          </a:solidFill>
                          <a:effectLst/>
                          <a:latin typeface="+mn-lt"/>
                          <a:ea typeface="+mn-ea"/>
                          <a:cs typeface="+mn-cs"/>
                        </a:rPr>
                        <a:t>Wrong tense</a:t>
                      </a:r>
                      <a:endParaRPr lang="ar-IQ" dirty="0"/>
                    </a:p>
                  </a:txBody>
                  <a:tcPr/>
                </a:tc>
                <a:tc>
                  <a:txBody>
                    <a:bodyPr/>
                    <a:lstStyle/>
                    <a:p>
                      <a:pPr algn="l" rtl="1"/>
                      <a:r>
                        <a:rPr lang="en-US" dirty="0" smtClean="0"/>
                        <a:t>Wt</a:t>
                      </a:r>
                      <a:endParaRPr lang="ar-IQ" dirty="0"/>
                    </a:p>
                  </a:txBody>
                  <a:tcPr/>
                </a:tc>
              </a:tr>
              <a:tr h="370840">
                <a:tc>
                  <a:txBody>
                    <a:bodyPr/>
                    <a:lstStyle/>
                    <a:p>
                      <a:pPr algn="l" rtl="1"/>
                      <a:r>
                        <a:rPr lang="en-US" dirty="0" smtClean="0"/>
                        <a:t>Wrong tense</a:t>
                      </a:r>
                      <a:endParaRPr lang="ar-IQ" dirty="0"/>
                    </a:p>
                  </a:txBody>
                  <a:tcPr/>
                </a:tc>
                <a:tc>
                  <a:txBody>
                    <a:bodyPr/>
                    <a:lstStyle/>
                    <a:p>
                      <a:pPr algn="l" rtl="1"/>
                      <a:r>
                        <a:rPr lang="en-US" dirty="0" smtClean="0"/>
                        <a:t>Wf</a:t>
                      </a:r>
                      <a:endParaRPr lang="ar-IQ" dirty="0"/>
                    </a:p>
                  </a:txBody>
                  <a:tcPr/>
                </a:tc>
              </a:tr>
              <a:tr h="370840">
                <a:tc>
                  <a:txBody>
                    <a:bodyPr/>
                    <a:lstStyle/>
                    <a:p>
                      <a:pPr algn="l" rtl="1"/>
                      <a:r>
                        <a:rPr lang="en-US" dirty="0" smtClean="0"/>
                        <a:t> Irregular verb</a:t>
                      </a:r>
                      <a:endParaRPr lang="ar-IQ" dirty="0"/>
                    </a:p>
                  </a:txBody>
                  <a:tcPr/>
                </a:tc>
                <a:tc>
                  <a:txBody>
                    <a:bodyPr/>
                    <a:lstStyle/>
                    <a:p>
                      <a:pPr algn="l" rtl="1"/>
                      <a:r>
                        <a:rPr lang="en-US" dirty="0" smtClean="0"/>
                        <a:t>Irreg</a:t>
                      </a:r>
                      <a:endParaRPr lang="ar-IQ" dirty="0"/>
                    </a:p>
                  </a:txBody>
                  <a:tcPr/>
                </a:tc>
              </a:tr>
              <a:tr h="370840">
                <a:tc>
                  <a:txBody>
                    <a:bodyPr/>
                    <a:lstStyle/>
                    <a:p>
                      <a:pPr algn="l" rtl="1"/>
                      <a:r>
                        <a:rPr lang="en-US" dirty="0" smtClean="0"/>
                        <a:t>    out )</a:t>
                      </a:r>
                      <a:r>
                        <a:rPr lang="ar-IQ" dirty="0" smtClean="0"/>
                        <a:t> </a:t>
                      </a:r>
                      <a:r>
                        <a:rPr lang="en-US" dirty="0" smtClean="0"/>
                        <a:t>Delete unneeded space (with </a:t>
                      </a:r>
                      <a:endParaRPr lang="ar-IQ" dirty="0"/>
                    </a:p>
                  </a:txBody>
                  <a:tcPr/>
                </a:tc>
                <a:tc>
                  <a:txBody>
                    <a:bodyPr/>
                    <a:lstStyle/>
                    <a:p>
                      <a:pPr algn="l" rtl="1"/>
                      <a:endParaRPr lang="ar-IQ" dirty="0"/>
                    </a:p>
                  </a:txBody>
                  <a:tcPr/>
                </a:tc>
              </a:tr>
              <a:tr h="370840">
                <a:tc>
                  <a:txBody>
                    <a:bodyPr/>
                    <a:lstStyle/>
                    <a:p>
                      <a:pPr algn="l" rtl="1"/>
                      <a:r>
                        <a:rPr lang="en-US" dirty="0" smtClean="0"/>
                        <a:t>Delete</a:t>
                      </a:r>
                      <a:endParaRPr lang="ar-IQ" dirty="0"/>
                    </a:p>
                  </a:txBody>
                  <a:tcPr/>
                </a:tc>
                <a:tc>
                  <a:txBody>
                    <a:bodyPr/>
                    <a:lstStyle/>
                    <a:p>
                      <a:pPr algn="l" rtl="1"/>
                      <a:r>
                        <a:rPr lang="en-US" dirty="0" smtClean="0"/>
                        <a:t>ʠ</a:t>
                      </a:r>
                      <a:endParaRPr lang="ar-IQ" dirty="0"/>
                    </a:p>
                  </a:txBody>
                  <a:tcPr/>
                </a:tc>
              </a:tr>
              <a:tr h="370840">
                <a:tc>
                  <a:txBody>
                    <a:bodyPr/>
                    <a:lstStyle/>
                    <a:p>
                      <a:pPr algn="l" rtl="1"/>
                      <a:r>
                        <a:rPr lang="en-US" dirty="0" smtClean="0"/>
                        <a:t>Unclear</a:t>
                      </a:r>
                      <a:endParaRPr lang="ar-IQ" dirty="0"/>
                    </a:p>
                  </a:txBody>
                  <a:tcPr/>
                </a:tc>
                <a:tc>
                  <a:txBody>
                    <a:bodyPr/>
                    <a:lstStyle/>
                    <a:p>
                      <a:pPr algn="l" rtl="1"/>
                      <a:r>
                        <a:rPr lang="en-US" dirty="0" smtClean="0"/>
                        <a:t>?</a:t>
                      </a:r>
                      <a:endParaRPr lang="ar-IQ" dirty="0"/>
                    </a:p>
                  </a:txBody>
                  <a:tcPr/>
                </a:tc>
              </a:tr>
            </a:tbl>
          </a:graphicData>
        </a:graphic>
      </p:graphicFrame>
      <p:sp>
        <p:nvSpPr>
          <p:cNvPr id="4" name="قوس ممتلئ 3"/>
          <p:cNvSpPr/>
          <p:nvPr/>
        </p:nvSpPr>
        <p:spPr>
          <a:xfrm>
            <a:off x="683568" y="1734132"/>
            <a:ext cx="216024" cy="72008"/>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black"/>
              </a:solidFill>
            </a:endParaRPr>
          </a:p>
        </p:txBody>
      </p:sp>
      <p:sp>
        <p:nvSpPr>
          <p:cNvPr id="5" name="قوس ممتلئ 4"/>
          <p:cNvSpPr/>
          <p:nvPr/>
        </p:nvSpPr>
        <p:spPr>
          <a:xfrm flipV="1">
            <a:off x="683568" y="1824185"/>
            <a:ext cx="216024" cy="4571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8076" y="1680120"/>
            <a:ext cx="238125" cy="6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8077" y="1770136"/>
            <a:ext cx="238125" cy="4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2697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496944" cy="2308324"/>
          </a:xfrm>
          <a:prstGeom prst="rect">
            <a:avLst/>
          </a:prstGeom>
        </p:spPr>
        <p:txBody>
          <a:bodyPr wrap="square">
            <a:spAutoFit/>
          </a:bodyPr>
          <a:lstStyle/>
          <a:p>
            <a:pPr algn="l"/>
            <a:r>
              <a:rPr lang="en-US" b="1" dirty="0">
                <a:solidFill>
                  <a:prstClr val="black"/>
                </a:solidFill>
              </a:rPr>
              <a:t>TESTING SPELLING BY DICTATION </a:t>
            </a:r>
            <a:endParaRPr lang="en-US" b="1" dirty="0" smtClean="0">
              <a:solidFill>
                <a:prstClr val="black"/>
              </a:solidFill>
            </a:endParaRPr>
          </a:p>
          <a:p>
            <a:pPr algn="l"/>
            <a:endParaRPr lang="en-US" b="1" dirty="0" smtClean="0">
              <a:solidFill>
                <a:prstClr val="black"/>
              </a:solidFill>
            </a:endParaRPr>
          </a:p>
          <a:p>
            <a:pPr algn="l"/>
            <a:r>
              <a:rPr lang="en-US" b="1" dirty="0" smtClean="0">
                <a:solidFill>
                  <a:prstClr val="black"/>
                </a:solidFill>
              </a:rPr>
              <a:t>At </a:t>
            </a:r>
            <a:r>
              <a:rPr lang="en-US" b="1" dirty="0">
                <a:solidFill>
                  <a:prstClr val="black"/>
                </a:solidFill>
              </a:rPr>
              <a:t>a slightly higher level, dictation is commonly given to test spelling. Dictation is a popular testing technique which provides a measure of overall language proficiency including listening comprehension, </a:t>
            </a:r>
            <a:r>
              <a:rPr lang="en-US" b="1" dirty="0" smtClean="0">
                <a:solidFill>
                  <a:prstClr val="black"/>
                </a:solidFill>
              </a:rPr>
              <a:t>the auditory </a:t>
            </a:r>
            <a:r>
              <a:rPr lang="en-US" b="1" dirty="0">
                <a:solidFill>
                  <a:prstClr val="black"/>
                </a:solidFill>
              </a:rPr>
              <a:t>memory span, spelling, recognition of sound segments, and also knowledge of the grammatical and lexical pattering of </a:t>
            </a:r>
            <a:r>
              <a:rPr lang="en-US" b="1" dirty="0" smtClean="0">
                <a:solidFill>
                  <a:prstClr val="black"/>
                </a:solidFill>
              </a:rPr>
              <a:t>the</a:t>
            </a:r>
            <a:endParaRPr lang="ar-IQ" b="1" dirty="0" smtClean="0">
              <a:solidFill>
                <a:prstClr val="black"/>
              </a:solidFill>
            </a:endParaRPr>
          </a:p>
          <a:p>
            <a:pPr algn="l"/>
            <a:r>
              <a:rPr lang="ar-IQ" b="1" dirty="0" smtClean="0">
                <a:solidFill>
                  <a:prstClr val="black"/>
                </a:solidFill>
              </a:rPr>
              <a:t>  </a:t>
            </a:r>
            <a:r>
              <a:rPr lang="en-US" b="1" dirty="0" smtClean="0">
                <a:solidFill>
                  <a:prstClr val="black"/>
                </a:solidFill>
              </a:rPr>
              <a:t>language</a:t>
            </a:r>
            <a:r>
              <a:rPr lang="en-US" b="1" dirty="0">
                <a:solidFill>
                  <a:prstClr val="black"/>
                </a:solidFill>
              </a:rPr>
              <a:t>. Dictation can be in two types:</a:t>
            </a:r>
            <a:endParaRPr lang="ar-IQ" b="1" dirty="0">
              <a:solidFill>
                <a:prstClr val="black"/>
              </a:solidFill>
            </a:endParaRPr>
          </a:p>
        </p:txBody>
      </p:sp>
      <p:sp>
        <p:nvSpPr>
          <p:cNvPr id="3" name="مستطيل 2"/>
          <p:cNvSpPr/>
          <p:nvPr/>
        </p:nvSpPr>
        <p:spPr>
          <a:xfrm>
            <a:off x="179512" y="2564904"/>
            <a:ext cx="7992888" cy="3139321"/>
          </a:xfrm>
          <a:prstGeom prst="rect">
            <a:avLst/>
          </a:prstGeom>
        </p:spPr>
        <p:txBody>
          <a:bodyPr wrap="square">
            <a:spAutoFit/>
          </a:bodyPr>
          <a:lstStyle/>
          <a:p>
            <a:pPr algn="l"/>
            <a:r>
              <a:rPr lang="ar-IQ" b="1" dirty="0" smtClean="0">
                <a:solidFill>
                  <a:prstClr val="black"/>
                </a:solidFill>
              </a:rPr>
              <a:t> </a:t>
            </a:r>
            <a:r>
              <a:rPr lang="en-US" b="1" dirty="0" smtClean="0">
                <a:solidFill>
                  <a:prstClr val="black"/>
                </a:solidFill>
              </a:rPr>
              <a:t>A</a:t>
            </a:r>
            <a:r>
              <a:rPr lang="en-US" b="1" dirty="0">
                <a:solidFill>
                  <a:prstClr val="black"/>
                </a:solidFill>
              </a:rPr>
              <a:t>/ Partial dictation </a:t>
            </a:r>
            <a:endParaRPr lang="en-US" b="1" dirty="0" smtClean="0">
              <a:solidFill>
                <a:prstClr val="black"/>
              </a:solidFill>
            </a:endParaRPr>
          </a:p>
          <a:p>
            <a:pPr algn="l"/>
            <a:endParaRPr lang="en-US" b="1" dirty="0" smtClean="0">
              <a:solidFill>
                <a:prstClr val="black"/>
              </a:solidFill>
            </a:endParaRPr>
          </a:p>
          <a:p>
            <a:pPr algn="l"/>
            <a:r>
              <a:rPr lang="en-US" b="1" dirty="0" smtClean="0">
                <a:solidFill>
                  <a:prstClr val="black"/>
                </a:solidFill>
              </a:rPr>
              <a:t>Students </a:t>
            </a:r>
            <a:r>
              <a:rPr lang="en-US" b="1" dirty="0">
                <a:solidFill>
                  <a:prstClr val="black"/>
                </a:solidFill>
              </a:rPr>
              <a:t>are given a printed passage with some words or phrases deleted and replaced by blank spaces. The lines can be somehow long ones or can be cut into smaller ones according to the number of the words deleted. As the passage is read, the students fill in the blanks with one, two or more words. This type is preferable because it takes less time to administer and the teacher focuses on the chosen words. Marking is also more objective than in full dictation since the number of the deleted words is limited.</a:t>
            </a:r>
            <a:endParaRPr lang="ar-IQ" b="1" dirty="0">
              <a:solidFill>
                <a:prstClr val="black"/>
              </a:solidFill>
            </a:endParaRPr>
          </a:p>
        </p:txBody>
      </p:sp>
    </p:spTree>
    <p:extLst>
      <p:ext uri="{BB962C8B-B14F-4D97-AF65-F5344CB8AC3E}">
        <p14:creationId xmlns:p14="http://schemas.microsoft.com/office/powerpoint/2010/main" val="3872384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424936" cy="923330"/>
          </a:xfrm>
          <a:prstGeom prst="rect">
            <a:avLst/>
          </a:prstGeom>
        </p:spPr>
        <p:txBody>
          <a:bodyPr wrap="square">
            <a:spAutoFit/>
          </a:bodyPr>
          <a:lstStyle/>
          <a:p>
            <a:pPr algn="l"/>
            <a:r>
              <a:rPr lang="en-US" b="1" dirty="0">
                <a:solidFill>
                  <a:prstClr val="black"/>
                </a:solidFill>
              </a:rPr>
              <a:t>The text in following example is partially based on the previous paragraph and it demonstrates how a partial dictation can be applied.</a:t>
            </a:r>
            <a:endParaRPr lang="ar-IQ" b="1" dirty="0">
              <a:solidFill>
                <a:prstClr val="black"/>
              </a:solidFill>
            </a:endParaRPr>
          </a:p>
        </p:txBody>
      </p:sp>
      <p:sp>
        <p:nvSpPr>
          <p:cNvPr id="3" name="مستطيل 2"/>
          <p:cNvSpPr/>
          <p:nvPr/>
        </p:nvSpPr>
        <p:spPr>
          <a:xfrm>
            <a:off x="215392" y="1340768"/>
            <a:ext cx="8389056" cy="4247317"/>
          </a:xfrm>
          <a:prstGeom prst="rect">
            <a:avLst/>
          </a:prstGeom>
          <a:solidFill>
            <a:schemeClr val="bg1">
              <a:lumMod val="95000"/>
            </a:schemeClr>
          </a:solidFill>
        </p:spPr>
        <p:txBody>
          <a:bodyPr wrap="square">
            <a:spAutoFit/>
          </a:bodyPr>
          <a:lstStyle/>
          <a:p>
            <a:pPr algn="l" rtl="0"/>
            <a:r>
              <a:rPr lang="en-US" b="1" dirty="0">
                <a:solidFill>
                  <a:prstClr val="black"/>
                </a:solidFill>
              </a:rPr>
              <a:t>Fill in the missing words as I read the text</a:t>
            </a:r>
            <a:r>
              <a:rPr lang="en-US" b="1" dirty="0" smtClean="0">
                <a:solidFill>
                  <a:prstClr val="black"/>
                </a:solidFill>
              </a:rPr>
              <a:t>.</a:t>
            </a:r>
          </a:p>
          <a:p>
            <a:pPr algn="l" rtl="0"/>
            <a:endParaRPr lang="en-US" b="1" dirty="0" smtClean="0">
              <a:solidFill>
                <a:prstClr val="black"/>
              </a:solidFill>
            </a:endParaRPr>
          </a:p>
          <a:p>
            <a:pPr algn="l" rtl="0"/>
            <a:r>
              <a:rPr lang="en-US" b="1" dirty="0" smtClean="0">
                <a:solidFill>
                  <a:prstClr val="black"/>
                </a:solidFill>
              </a:rPr>
              <a:t> </a:t>
            </a:r>
            <a:r>
              <a:rPr lang="en-US" b="1" dirty="0">
                <a:solidFill>
                  <a:prstClr val="black"/>
                </a:solidFill>
              </a:rPr>
              <a:t>Students are given a printed passage with some words </a:t>
            </a:r>
            <a:r>
              <a:rPr lang="en-US" b="1" dirty="0" smtClean="0">
                <a:solidFill>
                  <a:prstClr val="black"/>
                </a:solidFill>
              </a:rPr>
              <a:t>or_______</a:t>
            </a:r>
          </a:p>
          <a:p>
            <a:pPr algn="l" rtl="0"/>
            <a:endParaRPr lang="en-US" b="1" dirty="0">
              <a:solidFill>
                <a:prstClr val="black"/>
              </a:solidFill>
            </a:endParaRPr>
          </a:p>
          <a:p>
            <a:pPr algn="l" rtl="0"/>
            <a:r>
              <a:rPr lang="en-US" b="1" dirty="0" smtClean="0">
                <a:solidFill>
                  <a:prstClr val="black"/>
                </a:solidFill>
              </a:rPr>
              <a:t>_____ _____ _____by </a:t>
            </a:r>
            <a:r>
              <a:rPr lang="en-US" b="1" dirty="0">
                <a:solidFill>
                  <a:prstClr val="black"/>
                </a:solidFill>
              </a:rPr>
              <a:t>blank spaces. As the passage is read, the </a:t>
            </a:r>
            <a:r>
              <a:rPr lang="en-US" b="1" dirty="0" smtClean="0">
                <a:solidFill>
                  <a:prstClr val="black"/>
                </a:solidFill>
              </a:rPr>
              <a:t>students</a:t>
            </a:r>
          </a:p>
          <a:p>
            <a:pPr algn="l" rtl="0"/>
            <a:endParaRPr lang="en-US" b="1" dirty="0">
              <a:solidFill>
                <a:prstClr val="black"/>
              </a:solidFill>
            </a:endParaRPr>
          </a:p>
          <a:p>
            <a:pPr algn="l" rtl="0"/>
            <a:r>
              <a:rPr lang="en-US" b="1" dirty="0" smtClean="0">
                <a:solidFill>
                  <a:prstClr val="black"/>
                </a:solidFill>
              </a:rPr>
              <a:t>_______  _________ the </a:t>
            </a:r>
            <a:r>
              <a:rPr lang="en-US" b="1" dirty="0">
                <a:solidFill>
                  <a:prstClr val="black"/>
                </a:solidFill>
              </a:rPr>
              <a:t>blanks with one or more words. </a:t>
            </a:r>
            <a:endParaRPr lang="en-US" b="1" dirty="0" smtClean="0">
              <a:solidFill>
                <a:prstClr val="black"/>
              </a:solidFill>
            </a:endParaRPr>
          </a:p>
          <a:p>
            <a:pPr algn="l" rtl="0"/>
            <a:endParaRPr lang="en-US" b="1" dirty="0">
              <a:solidFill>
                <a:prstClr val="black"/>
              </a:solidFill>
            </a:endParaRPr>
          </a:p>
          <a:p>
            <a:pPr algn="l" rtl="0"/>
            <a:r>
              <a:rPr lang="en-US" b="1" dirty="0" smtClean="0">
                <a:solidFill>
                  <a:prstClr val="black"/>
                </a:solidFill>
              </a:rPr>
              <a:t>This </a:t>
            </a:r>
            <a:r>
              <a:rPr lang="en-US" b="1" dirty="0">
                <a:solidFill>
                  <a:prstClr val="black"/>
                </a:solidFill>
              </a:rPr>
              <a:t>type </a:t>
            </a:r>
            <a:r>
              <a:rPr lang="en-US" b="1" dirty="0" smtClean="0">
                <a:solidFill>
                  <a:prstClr val="black"/>
                </a:solidFill>
              </a:rPr>
              <a:t>is _______  _______ it takes ______ _____ _____ _____and </a:t>
            </a:r>
            <a:br>
              <a:rPr lang="en-US" b="1" dirty="0" smtClean="0">
                <a:solidFill>
                  <a:prstClr val="black"/>
                </a:solidFill>
              </a:rPr>
            </a:br>
            <a:endParaRPr lang="en-US" b="1" dirty="0" smtClean="0">
              <a:solidFill>
                <a:prstClr val="black"/>
              </a:solidFill>
            </a:endParaRPr>
          </a:p>
          <a:p>
            <a:pPr algn="l" rtl="0"/>
            <a:r>
              <a:rPr lang="en-US" b="1" dirty="0" smtClean="0">
                <a:solidFill>
                  <a:prstClr val="black"/>
                </a:solidFill>
              </a:rPr>
              <a:t>teacher </a:t>
            </a:r>
            <a:r>
              <a:rPr lang="en-US" b="1" dirty="0">
                <a:solidFill>
                  <a:prstClr val="black"/>
                </a:solidFill>
              </a:rPr>
              <a:t>on the words.</a:t>
            </a:r>
          </a:p>
          <a:p>
            <a:pPr algn="l" rtl="0"/>
            <a:r>
              <a:rPr lang="en-US" b="1" dirty="0" smtClean="0">
                <a:solidFill>
                  <a:prstClr val="black"/>
                </a:solidFill>
              </a:rPr>
              <a:t>   </a:t>
            </a:r>
          </a:p>
          <a:p>
            <a:pPr algn="l" rtl="0"/>
            <a:endParaRPr lang="en-US" b="1" dirty="0">
              <a:solidFill>
                <a:prstClr val="black"/>
              </a:solidFill>
            </a:endParaRPr>
          </a:p>
          <a:p>
            <a:pPr algn="l" rtl="0"/>
            <a:r>
              <a:rPr lang="en-US" b="1" dirty="0" smtClean="0">
                <a:solidFill>
                  <a:prstClr val="black"/>
                </a:solidFill>
              </a:rPr>
              <a:t>                                                                (</a:t>
            </a:r>
            <a:r>
              <a:rPr lang="en-US" b="1" dirty="0">
                <a:solidFill>
                  <a:prstClr val="black"/>
                </a:solidFill>
              </a:rPr>
              <a:t>14 words)</a:t>
            </a:r>
          </a:p>
          <a:p>
            <a:pPr algn="l"/>
            <a:endParaRPr lang="ar-IQ" b="1" dirty="0">
              <a:solidFill>
                <a:prstClr val="black"/>
              </a:solidFill>
            </a:endParaRPr>
          </a:p>
        </p:txBody>
      </p:sp>
    </p:spTree>
    <p:extLst>
      <p:ext uri="{BB962C8B-B14F-4D97-AF65-F5344CB8AC3E}">
        <p14:creationId xmlns:p14="http://schemas.microsoft.com/office/powerpoint/2010/main" val="198231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496944" cy="3970318"/>
          </a:xfrm>
          <a:prstGeom prst="rect">
            <a:avLst/>
          </a:prstGeom>
        </p:spPr>
        <p:txBody>
          <a:bodyPr wrap="square">
            <a:spAutoFit/>
          </a:bodyPr>
          <a:lstStyle/>
          <a:p>
            <a:pPr algn="l" rtl="0"/>
            <a:r>
              <a:rPr lang="en-US" b="1" dirty="0">
                <a:solidFill>
                  <a:prstClr val="black"/>
                </a:solidFill>
              </a:rPr>
              <a:t>B/ Full dictation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This </a:t>
            </a:r>
            <a:r>
              <a:rPr lang="en-US" b="1" dirty="0">
                <a:solidFill>
                  <a:prstClr val="black"/>
                </a:solidFill>
              </a:rPr>
              <a:t>test requires the students to </a:t>
            </a:r>
            <a:r>
              <a:rPr lang="en-US" b="1" dirty="0" smtClean="0">
                <a:solidFill>
                  <a:prstClr val="black"/>
                </a:solidFill>
              </a:rPr>
              <a:t>write out </a:t>
            </a:r>
            <a:r>
              <a:rPr lang="en-US" b="1" dirty="0">
                <a:solidFill>
                  <a:prstClr val="black"/>
                </a:solidFill>
              </a:rPr>
              <a:t>the whole passage</a:t>
            </a:r>
            <a:r>
              <a:rPr lang="en-US" b="1" dirty="0" smtClean="0">
                <a:solidFill>
                  <a:prstClr val="black"/>
                </a:solidFill>
              </a:rPr>
              <a:t>.</a:t>
            </a:r>
          </a:p>
          <a:p>
            <a:pPr algn="l" rtl="0"/>
            <a:r>
              <a:rPr lang="en-US" b="1" dirty="0" smtClean="0">
                <a:solidFill>
                  <a:prstClr val="black"/>
                </a:solidFill>
              </a:rPr>
              <a:t>This </a:t>
            </a:r>
            <a:r>
              <a:rPr lang="en-US" b="1" dirty="0">
                <a:solidFill>
                  <a:prstClr val="black"/>
                </a:solidFill>
              </a:rPr>
              <a:t>type is longer to administer and score but it provides a </a:t>
            </a:r>
            <a:r>
              <a:rPr lang="en-US" b="1" dirty="0" smtClean="0">
                <a:solidFill>
                  <a:prstClr val="black"/>
                </a:solidFill>
              </a:rPr>
              <a:t>more</a:t>
            </a:r>
          </a:p>
          <a:p>
            <a:pPr algn="l" rtl="0"/>
            <a:r>
              <a:rPr lang="en-US" b="1" dirty="0" smtClean="0">
                <a:solidFill>
                  <a:prstClr val="black"/>
                </a:solidFill>
              </a:rPr>
              <a:t>valid </a:t>
            </a:r>
            <a:r>
              <a:rPr lang="en-US" b="1" dirty="0">
                <a:solidFill>
                  <a:prstClr val="black"/>
                </a:solidFill>
              </a:rPr>
              <a:t>measure of overall </a:t>
            </a:r>
            <a:r>
              <a:rPr lang="en-US" b="1" dirty="0" smtClean="0">
                <a:solidFill>
                  <a:prstClr val="black"/>
                </a:solidFill>
              </a:rPr>
              <a:t>language ability.</a:t>
            </a:r>
          </a:p>
          <a:p>
            <a:pPr algn="l" rtl="0"/>
            <a:r>
              <a:rPr lang="en-US" b="1" dirty="0" smtClean="0">
                <a:solidFill>
                  <a:prstClr val="black"/>
                </a:solidFill>
              </a:rPr>
              <a:t> </a:t>
            </a:r>
          </a:p>
          <a:p>
            <a:pPr algn="l" rtl="0"/>
            <a:r>
              <a:rPr lang="en-US" b="1" dirty="0" smtClean="0">
                <a:solidFill>
                  <a:prstClr val="black"/>
                </a:solidFill>
              </a:rPr>
              <a:t>Dictations</a:t>
            </a:r>
            <a:r>
              <a:rPr lang="en-US" b="1" dirty="0">
                <a:solidFill>
                  <a:prstClr val="black"/>
                </a:solidFill>
              </a:rPr>
              <a:t>, which </a:t>
            </a:r>
            <a:r>
              <a:rPr lang="en-US" b="1" dirty="0" smtClean="0">
                <a:solidFill>
                  <a:prstClr val="black"/>
                </a:solidFill>
              </a:rPr>
              <a:t>are given </a:t>
            </a:r>
            <a:r>
              <a:rPr lang="en-US" b="1" dirty="0">
                <a:solidFill>
                  <a:prstClr val="black"/>
                </a:solidFill>
              </a:rPr>
              <a:t>primarily to test mastery of the writing skill, are </a:t>
            </a:r>
            <a:r>
              <a:rPr lang="en-US" b="1" dirty="0" smtClean="0">
                <a:solidFill>
                  <a:prstClr val="black"/>
                </a:solidFill>
              </a:rPr>
              <a:t>usually based </a:t>
            </a:r>
            <a:r>
              <a:rPr lang="en-US" b="1" dirty="0">
                <a:solidFill>
                  <a:prstClr val="black"/>
                </a:solidFill>
              </a:rPr>
              <a:t>on prepared selections chosen from the students' </a:t>
            </a:r>
            <a:r>
              <a:rPr lang="en-US" b="1" dirty="0" smtClean="0">
                <a:solidFill>
                  <a:prstClr val="black"/>
                </a:solidFill>
              </a:rPr>
              <a:t>textbooks or readers.</a:t>
            </a:r>
          </a:p>
          <a:p>
            <a:pPr algn="l" rtl="0"/>
            <a:r>
              <a:rPr lang="en-US" b="1" dirty="0" smtClean="0">
                <a:solidFill>
                  <a:prstClr val="black"/>
                </a:solidFill>
              </a:rPr>
              <a:t> </a:t>
            </a:r>
          </a:p>
          <a:p>
            <a:pPr algn="l" rtl="0"/>
            <a:r>
              <a:rPr lang="en-US" b="1" dirty="0" smtClean="0">
                <a:solidFill>
                  <a:prstClr val="black"/>
                </a:solidFill>
              </a:rPr>
              <a:t>Dictions </a:t>
            </a:r>
            <a:r>
              <a:rPr lang="en-US" b="1" dirty="0">
                <a:solidFill>
                  <a:prstClr val="black"/>
                </a:solidFill>
              </a:rPr>
              <a:t>that are used to evaluate general </a:t>
            </a:r>
            <a:r>
              <a:rPr lang="en-US" b="1" dirty="0" smtClean="0">
                <a:solidFill>
                  <a:prstClr val="black"/>
                </a:solidFill>
              </a:rPr>
              <a:t>proficiency  </a:t>
            </a:r>
            <a:r>
              <a:rPr lang="en-US" b="1" dirty="0">
                <a:solidFill>
                  <a:prstClr val="black"/>
                </a:solidFill>
              </a:rPr>
              <a:t>taken from texts that are unfamiliar to the students.</a:t>
            </a: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3077342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352928" cy="5632311"/>
          </a:xfrm>
          <a:prstGeom prst="rect">
            <a:avLst/>
          </a:prstGeom>
        </p:spPr>
        <p:txBody>
          <a:bodyPr wrap="square">
            <a:spAutoFit/>
          </a:bodyPr>
          <a:lstStyle/>
          <a:p>
            <a:pPr algn="l" rtl="0"/>
            <a:r>
              <a:rPr lang="en-US" b="1" dirty="0">
                <a:solidFill>
                  <a:prstClr val="black"/>
                </a:solidFill>
              </a:rPr>
              <a:t>Giving the </a:t>
            </a:r>
            <a:r>
              <a:rPr lang="en-US" b="1" dirty="0" smtClean="0">
                <a:solidFill>
                  <a:prstClr val="black"/>
                </a:solidFill>
              </a:rPr>
              <a:t>Dictation</a:t>
            </a:r>
          </a:p>
          <a:p>
            <a:pPr algn="l" rtl="0"/>
            <a:r>
              <a:rPr lang="en-US" b="1" dirty="0" smtClean="0">
                <a:solidFill>
                  <a:prstClr val="black"/>
                </a:solidFill>
              </a:rPr>
              <a:t> </a:t>
            </a:r>
          </a:p>
          <a:p>
            <a:pPr algn="l" rtl="0"/>
            <a:r>
              <a:rPr lang="en-US" b="1" dirty="0" smtClean="0">
                <a:solidFill>
                  <a:prstClr val="black"/>
                </a:solidFill>
              </a:rPr>
              <a:t>The </a:t>
            </a:r>
            <a:r>
              <a:rPr lang="en-US" b="1" dirty="0">
                <a:solidFill>
                  <a:prstClr val="black"/>
                </a:solidFill>
              </a:rPr>
              <a:t>following steps are usually followed for an effective administration of dictation. </a:t>
            </a:r>
            <a:endParaRPr lang="en-US" b="1" dirty="0" smtClean="0">
              <a:solidFill>
                <a:prstClr val="black"/>
              </a:solidFill>
            </a:endParaRPr>
          </a:p>
          <a:p>
            <a:pPr algn="l" rtl="0"/>
            <a:endParaRPr lang="en-US" b="1" dirty="0" smtClean="0">
              <a:solidFill>
                <a:prstClr val="black"/>
              </a:solidFill>
            </a:endParaRPr>
          </a:p>
          <a:p>
            <a:pPr marL="342900" indent="-342900" algn="l" rtl="0">
              <a:buFontTx/>
              <a:buAutoNum type="arabicPeriod"/>
            </a:pPr>
            <a:r>
              <a:rPr lang="en-US" b="1" dirty="0" smtClean="0">
                <a:solidFill>
                  <a:prstClr val="black"/>
                </a:solidFill>
              </a:rPr>
              <a:t>The </a:t>
            </a:r>
            <a:r>
              <a:rPr lang="en-US" b="1" dirty="0">
                <a:solidFill>
                  <a:prstClr val="black"/>
                </a:solidFill>
              </a:rPr>
              <a:t>passage is read at normal speed while students listen </a:t>
            </a:r>
            <a:endParaRPr lang="en-US" b="1" dirty="0" smtClean="0">
              <a:solidFill>
                <a:prstClr val="black"/>
              </a:solidFill>
            </a:endParaRPr>
          </a:p>
          <a:p>
            <a:pPr marL="342900" indent="-342900" algn="l" rtl="0">
              <a:buFontTx/>
              <a:buAutoNum type="arabicPeriod"/>
            </a:pPr>
            <a:endParaRPr lang="en-US" b="1" dirty="0" smtClean="0">
              <a:solidFill>
                <a:prstClr val="black"/>
              </a:solidFill>
            </a:endParaRPr>
          </a:p>
          <a:p>
            <a:pPr marL="342900" indent="-342900" algn="l" rtl="0">
              <a:buFontTx/>
              <a:buAutoNum type="arabicPeriod"/>
            </a:pPr>
            <a:r>
              <a:rPr lang="en-US" b="1" dirty="0" smtClean="0">
                <a:solidFill>
                  <a:prstClr val="black"/>
                </a:solidFill>
              </a:rPr>
              <a:t>The </a:t>
            </a:r>
            <a:r>
              <a:rPr lang="en-US" b="1" dirty="0">
                <a:solidFill>
                  <a:prstClr val="black"/>
                </a:solidFill>
              </a:rPr>
              <a:t>passage is read a phrase at a time with pausing during</a:t>
            </a:r>
          </a:p>
          <a:p>
            <a:pPr algn="l" rtl="0"/>
            <a:r>
              <a:rPr lang="en-US" b="1" dirty="0">
                <a:solidFill>
                  <a:prstClr val="black"/>
                </a:solidFill>
              </a:rPr>
              <a:t>which the students write down what they hear</a:t>
            </a:r>
            <a:r>
              <a:rPr lang="en-US" b="1" dirty="0" smtClean="0">
                <a:solidFill>
                  <a:prstClr val="black"/>
                </a:solidFill>
              </a:rPr>
              <a:t>.</a:t>
            </a:r>
          </a:p>
          <a:p>
            <a:pPr algn="l" rtl="0"/>
            <a:r>
              <a:rPr lang="en-US" b="1" dirty="0" smtClean="0">
                <a:solidFill>
                  <a:prstClr val="black"/>
                </a:solidFill>
              </a:rPr>
              <a:t> </a:t>
            </a:r>
          </a:p>
          <a:p>
            <a:pPr algn="l" rtl="0"/>
            <a:r>
              <a:rPr lang="en-US" b="1" dirty="0" smtClean="0">
                <a:solidFill>
                  <a:prstClr val="black"/>
                </a:solidFill>
              </a:rPr>
              <a:t>3</a:t>
            </a:r>
            <a:r>
              <a:rPr lang="en-US" b="1" dirty="0">
                <a:solidFill>
                  <a:prstClr val="black"/>
                </a:solidFill>
              </a:rPr>
              <a:t>. The teacher repeats each phrase twice with punctuation marks</a:t>
            </a:r>
            <a:r>
              <a:rPr lang="en-US" b="1" dirty="0" smtClean="0">
                <a:solidFill>
                  <a:prstClr val="black"/>
                </a:solidFill>
              </a:rPr>
              <a:t>.</a:t>
            </a:r>
          </a:p>
          <a:p>
            <a:pPr algn="l" rtl="0"/>
            <a:r>
              <a:rPr lang="en-US" b="1" dirty="0" smtClean="0">
                <a:solidFill>
                  <a:prstClr val="black"/>
                </a:solidFill>
              </a:rPr>
              <a:t> </a:t>
            </a:r>
          </a:p>
          <a:p>
            <a:pPr algn="l" rtl="0"/>
            <a:r>
              <a:rPr lang="en-US" b="1" dirty="0" smtClean="0">
                <a:solidFill>
                  <a:prstClr val="black"/>
                </a:solidFill>
              </a:rPr>
              <a:t>4</a:t>
            </a:r>
            <a:r>
              <a:rPr lang="en-US" b="1" dirty="0">
                <a:solidFill>
                  <a:prstClr val="black"/>
                </a:solidFill>
              </a:rPr>
              <a:t>. The passage is read again at a normal speed.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5</a:t>
            </a:r>
            <a:r>
              <a:rPr lang="en-US" b="1" dirty="0">
                <a:solidFill>
                  <a:prstClr val="black"/>
                </a:solidFill>
              </a:rPr>
              <a:t>. The students are given a few minutes for final revision.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6</a:t>
            </a:r>
            <a:r>
              <a:rPr lang="en-US" b="1" dirty="0">
                <a:solidFill>
                  <a:prstClr val="black"/>
                </a:solidFill>
              </a:rPr>
              <a:t>. The teacher should never repeat a particular word or phrase at</a:t>
            </a:r>
          </a:p>
          <a:p>
            <a:pPr algn="l" rtl="0"/>
            <a:r>
              <a:rPr lang="en-US" b="1" dirty="0">
                <a:solidFill>
                  <a:prstClr val="black"/>
                </a:solidFill>
              </a:rPr>
              <a:t>students' request.</a:t>
            </a: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759221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352928" cy="2031325"/>
          </a:xfrm>
          <a:prstGeom prst="rect">
            <a:avLst/>
          </a:prstGeom>
        </p:spPr>
        <p:txBody>
          <a:bodyPr wrap="square">
            <a:spAutoFit/>
          </a:bodyPr>
          <a:lstStyle/>
          <a:p>
            <a:pPr algn="l"/>
            <a:r>
              <a:rPr lang="en-US" b="1" dirty="0">
                <a:solidFill>
                  <a:prstClr val="black"/>
                </a:solidFill>
              </a:rPr>
              <a:t>Scoring the </a:t>
            </a:r>
            <a:r>
              <a:rPr lang="en-US" b="1" dirty="0" smtClean="0">
                <a:solidFill>
                  <a:prstClr val="black"/>
                </a:solidFill>
              </a:rPr>
              <a:t>dictation</a:t>
            </a:r>
          </a:p>
          <a:p>
            <a:pPr algn="l"/>
            <a:r>
              <a:rPr lang="en-US" b="1" dirty="0" smtClean="0">
                <a:solidFill>
                  <a:prstClr val="black"/>
                </a:solidFill>
              </a:rPr>
              <a:t> </a:t>
            </a:r>
          </a:p>
          <a:p>
            <a:pPr algn="l"/>
            <a:r>
              <a:rPr lang="en-US" b="1" dirty="0" smtClean="0">
                <a:solidFill>
                  <a:prstClr val="black"/>
                </a:solidFill>
              </a:rPr>
              <a:t>The </a:t>
            </a:r>
            <a:r>
              <a:rPr lang="en-US" b="1" dirty="0">
                <a:solidFill>
                  <a:prstClr val="black"/>
                </a:solidFill>
              </a:rPr>
              <a:t>most common scoring scheme is the following: </a:t>
            </a:r>
            <a:endParaRPr lang="en-US" b="1" dirty="0" smtClean="0">
              <a:solidFill>
                <a:prstClr val="black"/>
              </a:solidFill>
            </a:endParaRPr>
          </a:p>
          <a:p>
            <a:pPr algn="l"/>
            <a:r>
              <a:rPr lang="ar-IQ" b="1" dirty="0" smtClean="0">
                <a:solidFill>
                  <a:prstClr val="black"/>
                </a:solidFill>
              </a:rPr>
              <a:t> </a:t>
            </a:r>
            <a:r>
              <a:rPr lang="en-US" b="1" dirty="0" smtClean="0">
                <a:solidFill>
                  <a:prstClr val="black"/>
                </a:solidFill>
              </a:rPr>
              <a:t>1. 1 </a:t>
            </a:r>
            <a:r>
              <a:rPr lang="en-US" b="1" dirty="0">
                <a:solidFill>
                  <a:prstClr val="black"/>
                </a:solidFill>
              </a:rPr>
              <a:t>point off for each incorrect or omitted word</a:t>
            </a:r>
            <a:r>
              <a:rPr lang="en-US" b="1" dirty="0" smtClean="0">
                <a:solidFill>
                  <a:prstClr val="black"/>
                </a:solidFill>
              </a:rPr>
              <a:t>. </a:t>
            </a:r>
          </a:p>
          <a:p>
            <a:pPr algn="l"/>
            <a:r>
              <a:rPr lang="en-US" b="1" dirty="0" smtClean="0">
                <a:solidFill>
                  <a:prstClr val="black"/>
                </a:solidFill>
              </a:rPr>
              <a:t>2</a:t>
            </a:r>
            <a:r>
              <a:rPr lang="en-US" b="1" dirty="0">
                <a:solidFill>
                  <a:prstClr val="black"/>
                </a:solidFill>
              </a:rPr>
              <a:t>. 1/2 point off for each recognizable word with one spelling error </a:t>
            </a:r>
            <a:endParaRPr lang="en-US" b="1" dirty="0" smtClean="0">
              <a:solidFill>
                <a:prstClr val="black"/>
              </a:solidFill>
            </a:endParaRPr>
          </a:p>
          <a:p>
            <a:pPr algn="l"/>
            <a:r>
              <a:rPr lang="ar-IQ" b="1" dirty="0" smtClean="0">
                <a:solidFill>
                  <a:prstClr val="black"/>
                </a:solidFill>
              </a:rPr>
              <a:t> </a:t>
            </a:r>
            <a:r>
              <a:rPr lang="en-US" b="1" dirty="0" smtClean="0">
                <a:solidFill>
                  <a:prstClr val="black"/>
                </a:solidFill>
              </a:rPr>
              <a:t>3</a:t>
            </a:r>
            <a:r>
              <a:rPr lang="en-US" b="1" dirty="0">
                <a:solidFill>
                  <a:prstClr val="black"/>
                </a:solidFill>
              </a:rPr>
              <a:t>. A recurring word consistently misspelled counts as one </a:t>
            </a:r>
            <a:r>
              <a:rPr lang="en-US" b="1" dirty="0" smtClean="0">
                <a:solidFill>
                  <a:prstClr val="black"/>
                </a:solidFill>
              </a:rPr>
              <a:t>error.</a:t>
            </a:r>
          </a:p>
          <a:p>
            <a:pPr algn="l"/>
            <a:r>
              <a:rPr lang="en-US" b="1" dirty="0">
                <a:solidFill>
                  <a:prstClr val="black"/>
                </a:solidFill>
              </a:rPr>
              <a:t> </a:t>
            </a:r>
            <a:r>
              <a:rPr lang="en-US" b="1" dirty="0" smtClean="0">
                <a:solidFill>
                  <a:prstClr val="black"/>
                </a:solidFill>
              </a:rPr>
              <a:t> </a:t>
            </a:r>
            <a:endParaRPr lang="ar-IQ" dirty="0">
              <a:solidFill>
                <a:prstClr val="black"/>
              </a:solidFill>
            </a:endParaRPr>
          </a:p>
        </p:txBody>
      </p:sp>
      <p:sp>
        <p:nvSpPr>
          <p:cNvPr id="3" name="مستطيل 2"/>
          <p:cNvSpPr/>
          <p:nvPr/>
        </p:nvSpPr>
        <p:spPr>
          <a:xfrm>
            <a:off x="211932" y="2132856"/>
            <a:ext cx="6858024" cy="923330"/>
          </a:xfrm>
          <a:prstGeom prst="rect">
            <a:avLst/>
          </a:prstGeom>
        </p:spPr>
        <p:txBody>
          <a:bodyPr wrap="square">
            <a:spAutoFit/>
          </a:bodyPr>
          <a:lstStyle/>
          <a:p>
            <a:pPr algn="l" rtl="0"/>
            <a:r>
              <a:rPr lang="en-US" b="1" dirty="0">
                <a:solidFill>
                  <a:prstClr val="black"/>
                </a:solidFill>
              </a:rPr>
              <a:t>10.3.3 TESTING PUNCTUATION &amp; CAPITALIZATION</a:t>
            </a:r>
            <a:endParaRPr lang="en-US" dirty="0">
              <a:solidFill>
                <a:prstClr val="black"/>
              </a:solidFill>
            </a:endParaRPr>
          </a:p>
          <a:p>
            <a:pPr algn="l"/>
            <a:r>
              <a:rPr lang="en-US" dirty="0">
                <a:solidFill>
                  <a:prstClr val="black"/>
                </a:solidFill>
              </a:rPr>
              <a:t/>
            </a:r>
            <a:br>
              <a:rPr lang="en-US" dirty="0">
                <a:solidFill>
                  <a:prstClr val="black"/>
                </a:solidFill>
              </a:rPr>
            </a:br>
            <a:endParaRPr lang="ar-IQ" dirty="0">
              <a:solidFill>
                <a:prstClr val="black"/>
              </a:solidFill>
            </a:endParaRPr>
          </a:p>
        </p:txBody>
      </p:sp>
      <p:sp>
        <p:nvSpPr>
          <p:cNvPr id="4" name="مستطيل 3"/>
          <p:cNvSpPr/>
          <p:nvPr/>
        </p:nvSpPr>
        <p:spPr>
          <a:xfrm>
            <a:off x="211932" y="2565162"/>
            <a:ext cx="8176492" cy="2585323"/>
          </a:xfrm>
          <a:prstGeom prst="rect">
            <a:avLst/>
          </a:prstGeom>
        </p:spPr>
        <p:txBody>
          <a:bodyPr wrap="square">
            <a:spAutoFit/>
          </a:bodyPr>
          <a:lstStyle/>
          <a:p>
            <a:pPr algn="l"/>
            <a:r>
              <a:rPr lang="en-US" b="1" dirty="0">
                <a:solidFill>
                  <a:prstClr val="black"/>
                </a:solidFill>
              </a:rPr>
              <a:t>A wide range of punctuation marks can be covered by supplying the students with passages with no punctuation and ask them to put in the punctuation marks and capital letters. Punctuation marks include commas, full stops, question marks, apostrophes, inverted comma and the like. The following are some examples to illustrate this activity. Objectivity of scoring is obtained in the first (MCQ) example, and in the second (gap filling) test, whereas the last example requires rewriting and inserting punctuation marks and</a:t>
            </a:r>
            <a:endParaRPr lang="ar-IQ" b="1" dirty="0">
              <a:solidFill>
                <a:prstClr val="black"/>
              </a:solidFill>
            </a:endParaRPr>
          </a:p>
        </p:txBody>
      </p:sp>
    </p:spTree>
    <p:extLst>
      <p:ext uri="{BB962C8B-B14F-4D97-AF65-F5344CB8AC3E}">
        <p14:creationId xmlns:p14="http://schemas.microsoft.com/office/powerpoint/2010/main" val="4068378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424936" cy="646331"/>
          </a:xfrm>
          <a:prstGeom prst="rect">
            <a:avLst/>
          </a:prstGeom>
        </p:spPr>
        <p:txBody>
          <a:bodyPr wrap="square">
            <a:spAutoFit/>
          </a:bodyPr>
          <a:lstStyle/>
          <a:p>
            <a:pPr algn="l"/>
            <a:r>
              <a:rPr lang="en-US" b="1" dirty="0" smtClean="0">
                <a:solidFill>
                  <a:prstClr val="black"/>
                </a:solidFill>
              </a:rPr>
              <a:t>capitalization</a:t>
            </a:r>
            <a:r>
              <a:rPr lang="en-US" b="1" dirty="0">
                <a:solidFill>
                  <a:prstClr val="black"/>
                </a:solidFill>
              </a:rPr>
              <a:t>. Both the second and the third example </a:t>
            </a:r>
            <a:r>
              <a:rPr lang="en-US" b="1" dirty="0" smtClean="0">
                <a:solidFill>
                  <a:prstClr val="black"/>
                </a:solidFill>
              </a:rPr>
              <a:t>are semi- obiective </a:t>
            </a:r>
            <a:r>
              <a:rPr lang="en-US" b="1" dirty="0">
                <a:solidFill>
                  <a:prstClr val="black"/>
                </a:solidFill>
              </a:rPr>
              <a:t>as they require both production and recognition.</a:t>
            </a:r>
            <a:endParaRPr lang="ar-IQ" b="1" dirty="0">
              <a:solidFill>
                <a:prstClr val="black"/>
              </a:solidFill>
            </a:endParaRPr>
          </a:p>
        </p:txBody>
      </p:sp>
      <p:sp>
        <p:nvSpPr>
          <p:cNvPr id="3" name="مستطيل 2"/>
          <p:cNvSpPr/>
          <p:nvPr/>
        </p:nvSpPr>
        <p:spPr>
          <a:xfrm>
            <a:off x="179512" y="1196752"/>
            <a:ext cx="8568952" cy="646331"/>
          </a:xfrm>
          <a:prstGeom prst="rect">
            <a:avLst/>
          </a:prstGeom>
          <a:solidFill>
            <a:schemeClr val="bg1">
              <a:lumMod val="95000"/>
            </a:schemeClr>
          </a:solidFill>
        </p:spPr>
        <p:txBody>
          <a:bodyPr wrap="square">
            <a:spAutoFit/>
          </a:bodyPr>
          <a:lstStyle/>
          <a:p>
            <a:pPr algn="l"/>
            <a:r>
              <a:rPr lang="en-US" b="1" dirty="0">
                <a:solidFill>
                  <a:prstClr val="black"/>
                </a:solidFill>
              </a:rPr>
              <a:t>MCQ Encircle the letter (a, b, c, or d) of the correctly </a:t>
            </a:r>
            <a:r>
              <a:rPr lang="en-US" b="1" dirty="0" smtClean="0">
                <a:solidFill>
                  <a:prstClr val="black"/>
                </a:solidFill>
              </a:rPr>
              <a:t>punctuated</a:t>
            </a:r>
          </a:p>
          <a:p>
            <a:pPr algn="l"/>
            <a:r>
              <a:rPr lang="en-US" b="1" dirty="0" smtClean="0">
                <a:solidFill>
                  <a:prstClr val="black"/>
                </a:solidFill>
              </a:rPr>
              <a:t>Sentence. </a:t>
            </a:r>
            <a:endParaRPr lang="ar-IQ" b="1" dirty="0" smtClean="0">
              <a:solidFill>
                <a:prstClr val="black"/>
              </a:solidFill>
            </a:endParaRPr>
          </a:p>
        </p:txBody>
      </p:sp>
      <p:sp>
        <p:nvSpPr>
          <p:cNvPr id="4" name="مستطيل 3"/>
          <p:cNvSpPr/>
          <p:nvPr/>
        </p:nvSpPr>
        <p:spPr>
          <a:xfrm>
            <a:off x="179512" y="1877919"/>
            <a:ext cx="8568952" cy="1200329"/>
          </a:xfrm>
          <a:prstGeom prst="rect">
            <a:avLst/>
          </a:prstGeom>
          <a:solidFill>
            <a:schemeClr val="bg1">
              <a:lumMod val="95000"/>
            </a:schemeClr>
          </a:solidFill>
        </p:spPr>
        <p:txBody>
          <a:bodyPr wrap="square">
            <a:spAutoFit/>
          </a:bodyPr>
          <a:lstStyle/>
          <a:p>
            <a:pPr algn="l"/>
            <a:r>
              <a:rPr lang="en-US" dirty="0" smtClean="0">
                <a:solidFill>
                  <a:prstClr val="black"/>
                </a:solidFill>
              </a:rPr>
              <a:t>A. What </a:t>
            </a:r>
            <a:r>
              <a:rPr lang="en-US" dirty="0">
                <a:solidFill>
                  <a:prstClr val="black"/>
                </a:solidFill>
              </a:rPr>
              <a:t>does she like asked Ali? </a:t>
            </a:r>
            <a:endParaRPr lang="en-US" dirty="0" smtClean="0">
              <a:solidFill>
                <a:prstClr val="black"/>
              </a:solidFill>
            </a:endParaRPr>
          </a:p>
          <a:p>
            <a:pPr algn="l"/>
            <a:r>
              <a:rPr lang="en-US" dirty="0" smtClean="0">
                <a:solidFill>
                  <a:prstClr val="black"/>
                </a:solidFill>
              </a:rPr>
              <a:t>B</a:t>
            </a:r>
            <a:r>
              <a:rPr lang="en-US" dirty="0">
                <a:solidFill>
                  <a:prstClr val="black"/>
                </a:solidFill>
              </a:rPr>
              <a:t>. "What does she like?" asked Ali. </a:t>
            </a:r>
            <a:r>
              <a:rPr lang="en-US" dirty="0" smtClean="0">
                <a:solidFill>
                  <a:prstClr val="black"/>
                </a:solidFill>
              </a:rPr>
              <a:t> </a:t>
            </a:r>
          </a:p>
          <a:p>
            <a:pPr algn="l"/>
            <a:r>
              <a:rPr lang="en-US" dirty="0" smtClean="0">
                <a:solidFill>
                  <a:prstClr val="black"/>
                </a:solidFill>
              </a:rPr>
              <a:t>C</a:t>
            </a:r>
            <a:r>
              <a:rPr lang="en-US" dirty="0">
                <a:solidFill>
                  <a:prstClr val="black"/>
                </a:solidFill>
              </a:rPr>
              <a:t>. What does she like? Asked Ali. </a:t>
            </a:r>
            <a:r>
              <a:rPr lang="en-US" dirty="0" smtClean="0">
                <a:solidFill>
                  <a:prstClr val="black"/>
                </a:solidFill>
              </a:rPr>
              <a:t> </a:t>
            </a:r>
          </a:p>
          <a:p>
            <a:pPr algn="l"/>
            <a:r>
              <a:rPr lang="en-US" dirty="0" smtClean="0">
                <a:solidFill>
                  <a:prstClr val="black"/>
                </a:solidFill>
              </a:rPr>
              <a:t>D</a:t>
            </a:r>
            <a:r>
              <a:rPr lang="en-US" dirty="0">
                <a:solidFill>
                  <a:prstClr val="black"/>
                </a:solidFill>
              </a:rPr>
              <a:t>. What does she like asked Ali.</a:t>
            </a:r>
            <a:endParaRPr lang="ar-IQ" dirty="0">
              <a:solidFill>
                <a:prstClr val="black"/>
              </a:solidFill>
            </a:endParaRPr>
          </a:p>
        </p:txBody>
      </p:sp>
      <p:sp>
        <p:nvSpPr>
          <p:cNvPr id="5" name="مستطيل 4"/>
          <p:cNvSpPr/>
          <p:nvPr/>
        </p:nvSpPr>
        <p:spPr>
          <a:xfrm>
            <a:off x="179512" y="3356992"/>
            <a:ext cx="8568952" cy="2862322"/>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gn="l" rtl="0"/>
            <a:r>
              <a:rPr lang="en-US" b="1" dirty="0">
                <a:solidFill>
                  <a:prstClr val="black"/>
                </a:solidFill>
              </a:rPr>
              <a:t>Gap </a:t>
            </a:r>
            <a:r>
              <a:rPr lang="en-US" b="1" dirty="0" smtClean="0">
                <a:solidFill>
                  <a:prstClr val="black"/>
                </a:solidFill>
              </a:rPr>
              <a:t>filling</a:t>
            </a:r>
          </a:p>
          <a:p>
            <a:pPr algn="l" rtl="0"/>
            <a:r>
              <a:rPr lang="en-US" b="1" dirty="0" smtClean="0">
                <a:solidFill>
                  <a:prstClr val="black"/>
                </a:solidFill>
              </a:rPr>
              <a:t> Fill </a:t>
            </a:r>
            <a:r>
              <a:rPr lang="en-US" b="1" dirty="0">
                <a:solidFill>
                  <a:prstClr val="black"/>
                </a:solidFill>
              </a:rPr>
              <a:t>in each box with a punctuation mark</a:t>
            </a:r>
            <a:r>
              <a:rPr lang="en-US" b="1" dirty="0" smtClean="0">
                <a:solidFill>
                  <a:prstClr val="black"/>
                </a:solidFill>
              </a:rPr>
              <a:t>.</a:t>
            </a:r>
          </a:p>
          <a:p>
            <a:pPr algn="l" rtl="0"/>
            <a:endParaRPr lang="en-US" b="1" dirty="0">
              <a:solidFill>
                <a:prstClr val="black"/>
              </a:solidFill>
            </a:endParaRPr>
          </a:p>
          <a:p>
            <a:pPr marL="342900" indent="-342900" algn="l" rtl="0">
              <a:buFontTx/>
              <a:buAutoNum type="arabicPeriod"/>
            </a:pPr>
            <a:r>
              <a:rPr lang="en-US" b="1" dirty="0" smtClean="0">
                <a:solidFill>
                  <a:prstClr val="black"/>
                </a:solidFill>
              </a:rPr>
              <a:t>He </a:t>
            </a:r>
            <a:r>
              <a:rPr lang="en-US" b="1" dirty="0">
                <a:solidFill>
                  <a:prstClr val="black"/>
                </a:solidFill>
              </a:rPr>
              <a:t>asked </a:t>
            </a:r>
            <a:r>
              <a:rPr lang="en-US" b="1" dirty="0" smtClean="0">
                <a:solidFill>
                  <a:prstClr val="black"/>
                </a:solidFill>
              </a:rPr>
              <a:t>me,     why don       you </a:t>
            </a:r>
            <a:r>
              <a:rPr lang="en-US" b="1" dirty="0">
                <a:solidFill>
                  <a:prstClr val="black"/>
                </a:solidFill>
              </a:rPr>
              <a:t>go </a:t>
            </a:r>
            <a:r>
              <a:rPr lang="en-US" b="1" dirty="0" smtClean="0">
                <a:solidFill>
                  <a:prstClr val="black"/>
                </a:solidFill>
              </a:rPr>
              <a:t>home  </a:t>
            </a:r>
          </a:p>
          <a:p>
            <a:pPr algn="l" rtl="0"/>
            <a:endParaRPr lang="en-US" b="1" dirty="0">
              <a:solidFill>
                <a:prstClr val="black"/>
              </a:solidFill>
            </a:endParaRPr>
          </a:p>
          <a:p>
            <a:pPr algn="l" rtl="0"/>
            <a:r>
              <a:rPr lang="en-US" b="1" dirty="0" smtClean="0">
                <a:solidFill>
                  <a:prstClr val="black"/>
                </a:solidFill>
              </a:rPr>
              <a:t>2</a:t>
            </a:r>
            <a:r>
              <a:rPr lang="en-US" b="1" dirty="0">
                <a:solidFill>
                  <a:prstClr val="black"/>
                </a:solidFill>
              </a:rPr>
              <a:t>. Have you seen Mr </a:t>
            </a:r>
            <a:r>
              <a:rPr lang="en-US" b="1" dirty="0" smtClean="0">
                <a:solidFill>
                  <a:prstClr val="black"/>
                </a:solidFill>
              </a:rPr>
              <a:t>      Ahmeds         father </a:t>
            </a:r>
          </a:p>
          <a:p>
            <a:pPr algn="l" rtl="0"/>
            <a:endParaRPr lang="en-US" b="1" dirty="0" smtClean="0">
              <a:solidFill>
                <a:prstClr val="black"/>
              </a:solidFill>
            </a:endParaRPr>
          </a:p>
          <a:p>
            <a:pPr algn="l" rtl="0"/>
            <a:r>
              <a:rPr lang="en-US" b="1" dirty="0" smtClean="0">
                <a:solidFill>
                  <a:prstClr val="black"/>
                </a:solidFill>
              </a:rPr>
              <a:t>3</a:t>
            </a:r>
            <a:r>
              <a:rPr lang="en-US" b="1" dirty="0">
                <a:solidFill>
                  <a:prstClr val="black"/>
                </a:solidFill>
              </a:rPr>
              <a:t>. </a:t>
            </a:r>
            <a:r>
              <a:rPr lang="en-US" b="1" dirty="0" smtClean="0">
                <a:solidFill>
                  <a:prstClr val="black"/>
                </a:solidFill>
              </a:rPr>
              <a:t>No       I haven      t        I replied  </a:t>
            </a: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
        <p:nvSpPr>
          <p:cNvPr id="7" name="مستطيل 6"/>
          <p:cNvSpPr/>
          <p:nvPr/>
        </p:nvSpPr>
        <p:spPr>
          <a:xfrm>
            <a:off x="2214216" y="4282988"/>
            <a:ext cx="288032" cy="2289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8" name="مستطيل 7"/>
          <p:cNvSpPr/>
          <p:nvPr/>
        </p:nvSpPr>
        <p:spPr>
          <a:xfrm>
            <a:off x="3579100" y="4282988"/>
            <a:ext cx="288032" cy="241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9" name="مستطيل 8"/>
          <p:cNvSpPr/>
          <p:nvPr/>
        </p:nvSpPr>
        <p:spPr>
          <a:xfrm>
            <a:off x="5601940" y="4276514"/>
            <a:ext cx="288032" cy="241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0" name="مستطيل 9"/>
          <p:cNvSpPr/>
          <p:nvPr/>
        </p:nvSpPr>
        <p:spPr>
          <a:xfrm>
            <a:off x="6095156" y="4269432"/>
            <a:ext cx="288032" cy="241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1" name="مستطيل 10"/>
          <p:cNvSpPr/>
          <p:nvPr/>
        </p:nvSpPr>
        <p:spPr>
          <a:xfrm>
            <a:off x="2741576" y="4823179"/>
            <a:ext cx="288032" cy="225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2" name="مستطيل 11"/>
          <p:cNvSpPr/>
          <p:nvPr/>
        </p:nvSpPr>
        <p:spPr>
          <a:xfrm>
            <a:off x="889152" y="5393580"/>
            <a:ext cx="288032" cy="180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3" name="مستطيل 12"/>
          <p:cNvSpPr/>
          <p:nvPr/>
        </p:nvSpPr>
        <p:spPr>
          <a:xfrm>
            <a:off x="2153940" y="5357972"/>
            <a:ext cx="227608" cy="2160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4" name="مستطيل 13"/>
          <p:cNvSpPr/>
          <p:nvPr/>
        </p:nvSpPr>
        <p:spPr>
          <a:xfrm>
            <a:off x="4325268" y="5356494"/>
            <a:ext cx="277440" cy="2545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5" name="مستطيل 14"/>
          <p:cNvSpPr/>
          <p:nvPr/>
        </p:nvSpPr>
        <p:spPr>
          <a:xfrm>
            <a:off x="5524022" y="4823179"/>
            <a:ext cx="324036" cy="225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6" name="مستطيل 15"/>
          <p:cNvSpPr/>
          <p:nvPr/>
        </p:nvSpPr>
        <p:spPr>
          <a:xfrm>
            <a:off x="4241856" y="4845506"/>
            <a:ext cx="300248" cy="225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
        <p:nvSpPr>
          <p:cNvPr id="17" name="مستطيل 16"/>
          <p:cNvSpPr/>
          <p:nvPr/>
        </p:nvSpPr>
        <p:spPr>
          <a:xfrm>
            <a:off x="2885592" y="5338690"/>
            <a:ext cx="276448" cy="2545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prstClr val="white"/>
              </a:solidFill>
            </a:endParaRPr>
          </a:p>
        </p:txBody>
      </p:sp>
    </p:spTree>
    <p:extLst>
      <p:ext uri="{BB962C8B-B14F-4D97-AF65-F5344CB8AC3E}">
        <p14:creationId xmlns:p14="http://schemas.microsoft.com/office/powerpoint/2010/main" val="2653974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496944" cy="2031325"/>
          </a:xfrm>
          <a:prstGeom prst="rect">
            <a:avLst/>
          </a:prstGeom>
          <a:solidFill>
            <a:schemeClr val="bg1">
              <a:lumMod val="95000"/>
            </a:schemeClr>
          </a:solidFill>
        </p:spPr>
        <p:txBody>
          <a:bodyPr wrap="square">
            <a:spAutoFit/>
          </a:bodyPr>
          <a:lstStyle/>
          <a:p>
            <a:pPr algn="l"/>
            <a:r>
              <a:rPr lang="en-US" b="1" dirty="0">
                <a:solidFill>
                  <a:prstClr val="black"/>
                </a:solidFill>
              </a:rPr>
              <a:t>Rewriting Write out the following sentences, putting in all the </a:t>
            </a:r>
            <a:endParaRPr lang="ar-IQ" b="1" dirty="0" smtClean="0">
              <a:solidFill>
                <a:prstClr val="black"/>
              </a:solidFill>
            </a:endParaRPr>
          </a:p>
          <a:p>
            <a:pPr algn="l"/>
            <a:r>
              <a:rPr lang="ar-IQ" b="1" dirty="0" smtClean="0">
                <a:solidFill>
                  <a:prstClr val="black"/>
                </a:solidFill>
              </a:rPr>
              <a:t> </a:t>
            </a:r>
            <a:r>
              <a:rPr lang="en-US" b="1" dirty="0" smtClean="0">
                <a:solidFill>
                  <a:prstClr val="black"/>
                </a:solidFill>
              </a:rPr>
              <a:t>punctuation </a:t>
            </a:r>
            <a:r>
              <a:rPr lang="en-US" b="1" dirty="0">
                <a:solidFill>
                  <a:prstClr val="black"/>
                </a:solidFill>
              </a:rPr>
              <a:t>marks and capital </a:t>
            </a:r>
            <a:r>
              <a:rPr lang="en-US" b="1" dirty="0" smtClean="0">
                <a:solidFill>
                  <a:prstClr val="black"/>
                </a:solidFill>
              </a:rPr>
              <a:t>letters . </a:t>
            </a:r>
          </a:p>
          <a:p>
            <a:pPr algn="l" rtl="0"/>
            <a:endParaRPr lang="en-US" b="1" dirty="0" smtClean="0">
              <a:solidFill>
                <a:prstClr val="black"/>
              </a:solidFill>
            </a:endParaRPr>
          </a:p>
          <a:p>
            <a:pPr algn="l" rtl="0"/>
            <a:r>
              <a:rPr lang="en-US" b="1" dirty="0" smtClean="0">
                <a:solidFill>
                  <a:prstClr val="black"/>
                </a:solidFill>
              </a:rPr>
              <a:t>1. he </a:t>
            </a:r>
            <a:r>
              <a:rPr lang="en-US" b="1" dirty="0">
                <a:solidFill>
                  <a:prstClr val="black"/>
                </a:solidFill>
              </a:rPr>
              <a:t>asked me where are you going </a:t>
            </a:r>
            <a:endParaRPr lang="en-US" b="1" dirty="0" smtClean="0">
              <a:solidFill>
                <a:prstClr val="black"/>
              </a:solidFill>
            </a:endParaRPr>
          </a:p>
          <a:p>
            <a:pPr algn="l" rtl="0"/>
            <a:r>
              <a:rPr lang="en-US" b="1" dirty="0" smtClean="0">
                <a:solidFill>
                  <a:prstClr val="black"/>
                </a:solidFill>
              </a:rPr>
              <a:t>2</a:t>
            </a:r>
            <a:r>
              <a:rPr lang="en-US" b="1" dirty="0">
                <a:solidFill>
                  <a:prstClr val="black"/>
                </a:solidFill>
              </a:rPr>
              <a:t>. my uncle </a:t>
            </a:r>
            <a:r>
              <a:rPr lang="en-US" b="1" dirty="0" smtClean="0">
                <a:solidFill>
                  <a:prstClr val="black"/>
                </a:solidFill>
              </a:rPr>
              <a:t>writes </a:t>
            </a:r>
            <a:r>
              <a:rPr lang="en-US" b="1" dirty="0">
                <a:solidFill>
                  <a:prstClr val="black"/>
                </a:solidFill>
              </a:rPr>
              <a:t>that henry has just finished a book called</a:t>
            </a:r>
          </a:p>
          <a:p>
            <a:pPr algn="l" rtl="0"/>
            <a:r>
              <a:rPr lang="en-US" b="1" dirty="0">
                <a:solidFill>
                  <a:prstClr val="black"/>
                </a:solidFill>
              </a:rPr>
              <a:t>farewell to arms </a:t>
            </a:r>
            <a:endParaRPr lang="en-US" b="1" dirty="0" smtClean="0">
              <a:solidFill>
                <a:prstClr val="black"/>
              </a:solidFill>
            </a:endParaRPr>
          </a:p>
          <a:p>
            <a:pPr algn="l" rtl="0"/>
            <a:r>
              <a:rPr lang="en-US" b="1" dirty="0" smtClean="0">
                <a:solidFill>
                  <a:prstClr val="black"/>
                </a:solidFill>
              </a:rPr>
              <a:t>3</a:t>
            </a:r>
            <a:r>
              <a:rPr lang="en-US" b="1" dirty="0">
                <a:solidFill>
                  <a:prstClr val="black"/>
                </a:solidFill>
              </a:rPr>
              <a:t>. Zekis sister is mr ahmeds </a:t>
            </a:r>
            <a:r>
              <a:rPr lang="en-US" b="1" dirty="0" smtClean="0">
                <a:solidFill>
                  <a:prstClr val="black"/>
                </a:solidFill>
              </a:rPr>
              <a:t>secretary</a:t>
            </a:r>
            <a:endParaRPr lang="en-US" b="1" dirty="0">
              <a:solidFill>
                <a:prstClr val="black"/>
              </a:solidFill>
            </a:endParaRPr>
          </a:p>
        </p:txBody>
      </p:sp>
      <p:sp>
        <p:nvSpPr>
          <p:cNvPr id="3" name="مستطيل 2"/>
          <p:cNvSpPr/>
          <p:nvPr/>
        </p:nvSpPr>
        <p:spPr>
          <a:xfrm>
            <a:off x="179512" y="2274838"/>
            <a:ext cx="8496944" cy="1754326"/>
          </a:xfrm>
          <a:prstGeom prst="rect">
            <a:avLst/>
          </a:prstGeom>
        </p:spPr>
        <p:txBody>
          <a:bodyPr wrap="square">
            <a:spAutoFit/>
          </a:bodyPr>
          <a:lstStyle/>
          <a:p>
            <a:pPr algn="l" rtl="0"/>
            <a:r>
              <a:rPr lang="en-US" b="1" dirty="0">
                <a:solidFill>
                  <a:prstClr val="black"/>
                </a:solidFill>
              </a:rPr>
              <a:t>10.3.4 EDITING</a:t>
            </a:r>
          </a:p>
          <a:p>
            <a:pPr algn="l" rtl="0"/>
            <a:r>
              <a:rPr lang="en-US" b="1" dirty="0">
                <a:solidFill>
                  <a:prstClr val="black"/>
                </a:solidFill>
              </a:rPr>
              <a:t>Editing is a testing technique, and can also be used as a </a:t>
            </a:r>
            <a:r>
              <a:rPr lang="en-US" b="1" dirty="0" smtClean="0">
                <a:solidFill>
                  <a:prstClr val="black"/>
                </a:solidFill>
              </a:rPr>
              <a:t>teching </a:t>
            </a:r>
            <a:endParaRPr lang="en-US" b="1" dirty="0">
              <a:solidFill>
                <a:prstClr val="black"/>
              </a:solidFill>
            </a:endParaRPr>
          </a:p>
          <a:p>
            <a:pPr algn="l" rtl="0"/>
            <a:r>
              <a:rPr lang="en-US" b="1" dirty="0">
                <a:solidFill>
                  <a:prstClr val="black"/>
                </a:solidFill>
              </a:rPr>
              <a:t>As testing technique testees are given a text number of errors of spelling, punctuation, </a:t>
            </a:r>
            <a:r>
              <a:rPr lang="en-US" b="1" dirty="0" smtClean="0">
                <a:solidFill>
                  <a:prstClr val="black"/>
                </a:solidFill>
              </a:rPr>
              <a:t>capitalization,</a:t>
            </a: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2856094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496944" cy="5355312"/>
          </a:xfrm>
          <a:prstGeom prst="rect">
            <a:avLst/>
          </a:prstGeom>
        </p:spPr>
        <p:txBody>
          <a:bodyPr wrap="square">
            <a:spAutoFit/>
          </a:bodyPr>
          <a:lstStyle/>
          <a:p>
            <a:pPr algn="l" rtl="0"/>
            <a:r>
              <a:rPr lang="en-US" b="1" dirty="0" smtClean="0">
                <a:solidFill>
                  <a:prstClr val="black"/>
                </a:solidFill>
              </a:rPr>
              <a:t>Have made </a:t>
            </a:r>
            <a:r>
              <a:rPr lang="en-US" b="1" dirty="0">
                <a:solidFill>
                  <a:prstClr val="black"/>
                </a:solidFill>
              </a:rPr>
              <a:t>without actually correcting every detail. </a:t>
            </a:r>
            <a:endParaRPr lang="en-US" b="1" dirty="0" smtClean="0">
              <a:solidFill>
                <a:prstClr val="black"/>
              </a:solidFill>
            </a:endParaRPr>
          </a:p>
          <a:p>
            <a:pPr algn="l" rtl="0"/>
            <a:r>
              <a:rPr lang="en-US" b="1" dirty="0" smtClean="0">
                <a:solidFill>
                  <a:prstClr val="black"/>
                </a:solidFill>
              </a:rPr>
              <a:t>The </a:t>
            </a:r>
            <a:r>
              <a:rPr lang="en-US" b="1" dirty="0">
                <a:solidFill>
                  <a:prstClr val="black"/>
                </a:solidFill>
              </a:rPr>
              <a:t>advantages of this method of correcting </a:t>
            </a:r>
            <a:r>
              <a:rPr lang="en-US" b="1" dirty="0" smtClean="0">
                <a:solidFill>
                  <a:prstClr val="black"/>
                </a:solidFill>
              </a:rPr>
              <a:t>are</a:t>
            </a:r>
          </a:p>
          <a:p>
            <a:pPr algn="l" rtl="0"/>
            <a:endParaRPr lang="en-US" b="1" dirty="0">
              <a:solidFill>
                <a:prstClr val="black"/>
              </a:solidFill>
            </a:endParaRPr>
          </a:p>
          <a:p>
            <a:pPr algn="l" rtl="0"/>
            <a:r>
              <a:rPr lang="en-US" b="1" dirty="0" smtClean="0">
                <a:solidFill>
                  <a:prstClr val="black"/>
                </a:solidFill>
              </a:rPr>
              <a:t>a) The </a:t>
            </a:r>
            <a:r>
              <a:rPr lang="en-US" b="1" dirty="0">
                <a:solidFill>
                  <a:prstClr val="black"/>
                </a:solidFill>
              </a:rPr>
              <a:t>teacher saves a great deal of time wasted in correcting the</a:t>
            </a:r>
          </a:p>
          <a:p>
            <a:pPr algn="l" rtl="0"/>
            <a:r>
              <a:rPr lang="en-US" b="1" dirty="0">
                <a:solidFill>
                  <a:prstClr val="black"/>
                </a:solidFill>
              </a:rPr>
              <a:t>students' errors.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b</a:t>
            </a:r>
            <a:r>
              <a:rPr lang="en-US" b="1" dirty="0">
                <a:solidFill>
                  <a:prstClr val="black"/>
                </a:solidFill>
              </a:rPr>
              <a:t>) It gives the students the opportunity to think and reflect on their</a:t>
            </a:r>
          </a:p>
          <a:p>
            <a:pPr algn="l" rtl="0"/>
            <a:r>
              <a:rPr lang="en-US" b="1" dirty="0">
                <a:solidFill>
                  <a:prstClr val="black"/>
                </a:solidFill>
              </a:rPr>
              <a:t>work to find out exactly what errors they have made and</a:t>
            </a:r>
          </a:p>
          <a:p>
            <a:pPr algn="l" rtl="0"/>
            <a:r>
              <a:rPr lang="en-US" b="1" dirty="0">
                <a:solidFill>
                  <a:prstClr val="black"/>
                </a:solidFill>
              </a:rPr>
              <a:t>improve or correct their work.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c</a:t>
            </a:r>
            <a:r>
              <a:rPr lang="en-US" b="1" dirty="0">
                <a:solidFill>
                  <a:prstClr val="black"/>
                </a:solidFill>
              </a:rPr>
              <a:t>) When students are directed to make the correction by</a:t>
            </a:r>
          </a:p>
          <a:p>
            <a:pPr algn="l" rtl="0"/>
            <a:r>
              <a:rPr lang="en-US" b="1" dirty="0">
                <a:solidFill>
                  <a:prstClr val="black"/>
                </a:solidFill>
              </a:rPr>
              <a:t>themselves, they gain confidence which will result in significant</a:t>
            </a:r>
          </a:p>
          <a:p>
            <a:pPr algn="l" rtl="0"/>
            <a:r>
              <a:rPr lang="en-US" b="1" dirty="0">
                <a:solidFill>
                  <a:prstClr val="black"/>
                </a:solidFill>
              </a:rPr>
              <a:t>improvement in the accuracy and quality of their writing.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The </a:t>
            </a:r>
            <a:r>
              <a:rPr lang="en-US" b="1" dirty="0">
                <a:solidFill>
                  <a:prstClr val="black"/>
                </a:solidFill>
              </a:rPr>
              <a:t>following example is the corrected version made by the teacher. Note that the caret mark [^] pronounced /kæret/ in the text shows where insertion should be.</a:t>
            </a: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1134414551"/>
      </p:ext>
    </p:extLst>
  </p:cSld>
  <p:clrMapOvr>
    <a:masterClrMapping/>
  </p:clrMapOvr>
  <p:timing>
    <p:tnLst>
      <p:par>
        <p:cTn id="1" dur="indefinite" restart="never" nodeType="tmRoot"/>
      </p:par>
    </p:tnLst>
  </p:timing>
</p:sld>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9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2.xml><?xml version="1.0" encoding="utf-8"?>
<a:theme xmlns:a="http://schemas.openxmlformats.org/drawingml/2006/main" name="10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3.xml><?xml version="1.0" encoding="utf-8"?>
<a:theme xmlns:a="http://schemas.openxmlformats.org/drawingml/2006/main" name="1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3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4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5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6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7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1200</Words>
  <Application>Microsoft Office PowerPoint</Application>
  <PresentationFormat>عرض على الشاشة (3:4)‏</PresentationFormat>
  <Paragraphs>159</Paragraphs>
  <Slides>12</Slides>
  <Notes>0</Notes>
  <HiddenSlides>0</HiddenSlides>
  <MMClips>0</MMClips>
  <ScaleCrop>false</ScaleCrop>
  <HeadingPairs>
    <vt:vector size="4" baseType="variant">
      <vt:variant>
        <vt:lpstr>نسق</vt:lpstr>
      </vt:variant>
      <vt:variant>
        <vt:i4>13</vt:i4>
      </vt:variant>
      <vt:variant>
        <vt:lpstr>عناوين الشرائح</vt:lpstr>
      </vt:variant>
      <vt:variant>
        <vt:i4>12</vt:i4>
      </vt:variant>
    </vt:vector>
  </HeadingPairs>
  <TitlesOfParts>
    <vt:vector size="25" baseType="lpstr">
      <vt:lpstr>سمة Office</vt:lpstr>
      <vt:lpstr>مشربية</vt:lpstr>
      <vt:lpstr>1_مشربية</vt:lpstr>
      <vt:lpstr>2_مشربية</vt:lpstr>
      <vt:lpstr>3_مشربية</vt:lpstr>
      <vt:lpstr>4_مشربية</vt:lpstr>
      <vt:lpstr>5_مشربية</vt:lpstr>
      <vt:lpstr>6_مشربية</vt:lpstr>
      <vt:lpstr>7_مشربية</vt:lpstr>
      <vt:lpstr>8_مشربية</vt:lpstr>
      <vt:lpstr>9_مشربية</vt:lpstr>
      <vt:lpstr>10_مشربية</vt:lpstr>
      <vt:lpstr>11_مشربية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2</cp:revision>
  <dcterms:created xsi:type="dcterms:W3CDTF">2019-04-06T18:06:17Z</dcterms:created>
  <dcterms:modified xsi:type="dcterms:W3CDTF">2019-04-06T18:15:04Z</dcterms:modified>
</cp:coreProperties>
</file>